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82" r:id="rId2"/>
    <p:sldId id="267" r:id="rId3"/>
    <p:sldId id="258" r:id="rId4"/>
    <p:sldId id="268" r:id="rId5"/>
    <p:sldId id="271" r:id="rId6"/>
    <p:sldId id="272" r:id="rId7"/>
    <p:sldId id="273" r:id="rId8"/>
    <p:sldId id="284" r:id="rId9"/>
    <p:sldId id="285" r:id="rId10"/>
    <p:sldId id="262" r:id="rId11"/>
    <p:sldId id="283" r:id="rId12"/>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5"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4660"/>
  </p:normalViewPr>
  <p:slideViewPr>
    <p:cSldViewPr snapToGrid="0">
      <p:cViewPr varScale="1">
        <p:scale>
          <a:sx n="108" d="100"/>
          <a:sy n="108" d="100"/>
        </p:scale>
        <p:origin x="1662" y="108"/>
      </p:cViewPr>
      <p:guideLst>
        <p:guide orient="horz" pos="2160"/>
        <p:guide pos="2880"/>
      </p:guideLst>
    </p:cSldViewPr>
  </p:slideViewPr>
  <p:notesTextViewPr>
    <p:cViewPr>
      <p:scale>
        <a:sx n="100" d="100"/>
        <a:sy n="100" d="100"/>
      </p:scale>
      <p:origin x="0" y="0"/>
    </p:cViewPr>
  </p:notesTextViewPr>
  <p:notesViewPr>
    <p:cSldViewPr snapToGrid="0">
      <p:cViewPr varScale="1">
        <p:scale>
          <a:sx n="72" d="100"/>
          <a:sy n="72" d="100"/>
        </p:scale>
        <p:origin x="-2094" y="-102"/>
      </p:cViewPr>
      <p:guideLst>
        <p:guide orient="horz" pos="3225"/>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Sheppard | Professional Computer Integrators Ltd" userId="59af46f0-5d15-415d-be04-91abdc9a703c" providerId="ADAL" clId="{3206BAD1-D9AA-4934-9857-95CCD062AB96}"/>
    <pc:docChg chg="undo custSel modSld">
      <pc:chgData name="David Sheppard | Professional Computer Integrators Ltd" userId="59af46f0-5d15-415d-be04-91abdc9a703c" providerId="ADAL" clId="{3206BAD1-D9AA-4934-9857-95CCD062AB96}" dt="2026-05-09T16:27:11.191" v="1863" actId="6549"/>
      <pc:docMkLst>
        <pc:docMk/>
      </pc:docMkLst>
      <pc:sldChg chg="modSp">
        <pc:chgData name="David Sheppard | Professional Computer Integrators Ltd" userId="59af46f0-5d15-415d-be04-91abdc9a703c" providerId="ADAL" clId="{3206BAD1-D9AA-4934-9857-95CCD062AB96}" dt="2026-05-09T16:10:03.307" v="477" actId="20577"/>
        <pc:sldMkLst>
          <pc:docMk/>
          <pc:sldMk cId="0" sldId="258"/>
        </pc:sldMkLst>
        <pc:spChg chg="mod">
          <ac:chgData name="David Sheppard | Professional Computer Integrators Ltd" userId="59af46f0-5d15-415d-be04-91abdc9a703c" providerId="ADAL" clId="{3206BAD1-D9AA-4934-9857-95CCD062AB96}" dt="2026-05-09T16:10:03.307" v="477" actId="20577"/>
          <ac:spMkLst>
            <pc:docMk/>
            <pc:sldMk cId="0" sldId="258"/>
            <ac:spMk id="4098" creationId="{00000000-0000-0000-0000-000000000000}"/>
          </ac:spMkLst>
        </pc:spChg>
      </pc:sldChg>
      <pc:sldChg chg="modSp mod">
        <pc:chgData name="David Sheppard | Professional Computer Integrators Ltd" userId="59af46f0-5d15-415d-be04-91abdc9a703c" providerId="ADAL" clId="{3206BAD1-D9AA-4934-9857-95CCD062AB96}" dt="2026-05-09T16:26:04.395" v="1858" actId="6549"/>
        <pc:sldMkLst>
          <pc:docMk/>
          <pc:sldMk cId="0" sldId="262"/>
        </pc:sldMkLst>
        <pc:spChg chg="mod">
          <ac:chgData name="David Sheppard | Professional Computer Integrators Ltd" userId="59af46f0-5d15-415d-be04-91abdc9a703c" providerId="ADAL" clId="{3206BAD1-D9AA-4934-9857-95CCD062AB96}" dt="2026-04-24T14:08:07.777" v="350" actId="6549"/>
          <ac:spMkLst>
            <pc:docMk/>
            <pc:sldMk cId="0" sldId="262"/>
            <ac:spMk id="2" creationId="{00000000-0000-0000-0000-000000000000}"/>
          </ac:spMkLst>
        </pc:spChg>
        <pc:spChg chg="mod">
          <ac:chgData name="David Sheppard | Professional Computer Integrators Ltd" userId="59af46f0-5d15-415d-be04-91abdc9a703c" providerId="ADAL" clId="{3206BAD1-D9AA-4934-9857-95CCD062AB96}" dt="2026-05-09T16:26:04.395" v="1858" actId="6549"/>
          <ac:spMkLst>
            <pc:docMk/>
            <pc:sldMk cId="0" sldId="262"/>
            <ac:spMk id="4" creationId="{0D32861A-67EB-4090-BE40-BAA55B63ED74}"/>
          </ac:spMkLst>
        </pc:spChg>
      </pc:sldChg>
      <pc:sldChg chg="modSp mod">
        <pc:chgData name="David Sheppard | Professional Computer Integrators Ltd" userId="59af46f0-5d15-415d-be04-91abdc9a703c" providerId="ADAL" clId="{3206BAD1-D9AA-4934-9857-95CCD062AB96}" dt="2026-05-09T16:27:11.191" v="1863" actId="6549"/>
        <pc:sldMkLst>
          <pc:docMk/>
          <pc:sldMk cId="0" sldId="268"/>
        </pc:sldMkLst>
        <pc:spChg chg="mod">
          <ac:chgData name="David Sheppard | Professional Computer Integrators Ltd" userId="59af46f0-5d15-415d-be04-91abdc9a703c" providerId="ADAL" clId="{3206BAD1-D9AA-4934-9857-95CCD062AB96}" dt="2026-05-09T16:27:11.191" v="1863" actId="6549"/>
          <ac:spMkLst>
            <pc:docMk/>
            <pc:sldMk cId="0" sldId="268"/>
            <ac:spMk id="5123" creationId="{00000000-0000-0000-0000-000000000000}"/>
          </ac:spMkLst>
        </pc:spChg>
      </pc:sldChg>
      <pc:sldChg chg="modSp mod">
        <pc:chgData name="David Sheppard | Professional Computer Integrators Ltd" userId="59af46f0-5d15-415d-be04-91abdc9a703c" providerId="ADAL" clId="{3206BAD1-D9AA-4934-9857-95CCD062AB96}" dt="2026-05-09T16:21:31.005" v="1488" actId="20577"/>
        <pc:sldMkLst>
          <pc:docMk/>
          <pc:sldMk cId="4258881252" sldId="271"/>
        </pc:sldMkLst>
        <pc:spChg chg="mod">
          <ac:chgData name="David Sheppard | Professional Computer Integrators Ltd" userId="59af46f0-5d15-415d-be04-91abdc9a703c" providerId="ADAL" clId="{3206BAD1-D9AA-4934-9857-95CCD062AB96}" dt="2026-05-09T16:21:31.005" v="1488" actId="20577"/>
          <ac:spMkLst>
            <pc:docMk/>
            <pc:sldMk cId="4258881252" sldId="271"/>
            <ac:spMk id="5123" creationId="{00000000-0000-0000-0000-000000000000}"/>
          </ac:spMkLst>
        </pc:spChg>
      </pc:sldChg>
      <pc:sldChg chg="modSp mod">
        <pc:chgData name="David Sheppard | Professional Computer Integrators Ltd" userId="59af46f0-5d15-415d-be04-91abdc9a703c" providerId="ADAL" clId="{3206BAD1-D9AA-4934-9857-95CCD062AB96}" dt="2026-05-09T16:24:28.264" v="1766" actId="20577"/>
        <pc:sldMkLst>
          <pc:docMk/>
          <pc:sldMk cId="4024694542" sldId="272"/>
        </pc:sldMkLst>
        <pc:spChg chg="mod">
          <ac:chgData name="David Sheppard | Professional Computer Integrators Ltd" userId="59af46f0-5d15-415d-be04-91abdc9a703c" providerId="ADAL" clId="{3206BAD1-D9AA-4934-9857-95CCD062AB96}" dt="2026-05-09T16:24:28.264" v="1766" actId="20577"/>
          <ac:spMkLst>
            <pc:docMk/>
            <pc:sldMk cId="4024694542" sldId="272"/>
            <ac:spMk id="5123" creationId="{00000000-0000-0000-0000-000000000000}"/>
          </ac:spMkLst>
        </pc:spChg>
      </pc:sldChg>
      <pc:sldChg chg="modSp">
        <pc:chgData name="David Sheppard | Professional Computer Integrators Ltd" userId="59af46f0-5d15-415d-be04-91abdc9a703c" providerId="ADAL" clId="{3206BAD1-D9AA-4934-9857-95CCD062AB96}" dt="2026-05-09T16:24:44.557" v="1767" actId="13926"/>
        <pc:sldMkLst>
          <pc:docMk/>
          <pc:sldMk cId="1618576521" sldId="273"/>
        </pc:sldMkLst>
        <pc:spChg chg="mod">
          <ac:chgData name="David Sheppard | Professional Computer Integrators Ltd" userId="59af46f0-5d15-415d-be04-91abdc9a703c" providerId="ADAL" clId="{3206BAD1-D9AA-4934-9857-95CCD062AB96}" dt="2026-05-09T16:24:44.557" v="1767" actId="13926"/>
          <ac:spMkLst>
            <pc:docMk/>
            <pc:sldMk cId="1618576521" sldId="273"/>
            <ac:spMk id="7" creationId="{00000000-0000-0000-0000-000000000000}"/>
          </ac:spMkLst>
        </pc:spChg>
      </pc:sldChg>
      <pc:sldChg chg="modSp mod">
        <pc:chgData name="David Sheppard | Professional Computer Integrators Ltd" userId="59af46f0-5d15-415d-be04-91abdc9a703c" providerId="ADAL" clId="{3206BAD1-D9AA-4934-9857-95CCD062AB96}" dt="2026-04-24T13:32:32.475" v="348" actId="20577"/>
        <pc:sldMkLst>
          <pc:docMk/>
          <pc:sldMk cId="0" sldId="284"/>
        </pc:sldMkLst>
        <pc:spChg chg="mod">
          <ac:chgData name="David Sheppard | Professional Computer Integrators Ltd" userId="59af46f0-5d15-415d-be04-91abdc9a703c" providerId="ADAL" clId="{3206BAD1-D9AA-4934-9857-95CCD062AB96}" dt="2026-04-24T13:32:32.475" v="348" actId="20577"/>
          <ac:spMkLst>
            <pc:docMk/>
            <pc:sldMk cId="0" sldId="284"/>
            <ac:spMk id="7" creationId="{00000000-0000-0000-0000-000000000000}"/>
          </ac:spMkLst>
        </pc:spChg>
        <pc:graphicFrameChg chg="mod modGraphic">
          <ac:chgData name="David Sheppard | Professional Computer Integrators Ltd" userId="59af46f0-5d15-415d-be04-91abdc9a703c" providerId="ADAL" clId="{3206BAD1-D9AA-4934-9857-95CCD062AB96}" dt="2026-04-24T13:26:17.583" v="266" actId="6549"/>
          <ac:graphicFrameMkLst>
            <pc:docMk/>
            <pc:sldMk cId="0" sldId="284"/>
            <ac:graphicFrameMk id="2"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137" cy="512304"/>
          </a:xfrm>
          <a:prstGeom prst="rect">
            <a:avLst/>
          </a:prstGeom>
        </p:spPr>
        <p:txBody>
          <a:bodyPr vert="horz" lIns="94747" tIns="47374" rIns="94747" bIns="47374"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4020507" y="0"/>
            <a:ext cx="3077137" cy="512304"/>
          </a:xfrm>
          <a:prstGeom prst="rect">
            <a:avLst/>
          </a:prstGeom>
        </p:spPr>
        <p:txBody>
          <a:bodyPr vert="horz" lIns="94747" tIns="47374" rIns="94747" bIns="47374" rtlCol="0"/>
          <a:lstStyle>
            <a:lvl1pPr algn="r" fontAlgn="auto">
              <a:spcBef>
                <a:spcPts val="0"/>
              </a:spcBef>
              <a:spcAft>
                <a:spcPts val="0"/>
              </a:spcAft>
              <a:defRPr sz="1200">
                <a:latin typeface="+mn-lt"/>
              </a:defRPr>
            </a:lvl1pPr>
          </a:lstStyle>
          <a:p>
            <a:pPr>
              <a:defRPr/>
            </a:pPr>
            <a:fld id="{CB8CF48D-82A3-4D2D-84B2-C45F357A1B1B}" type="datetimeFigureOut">
              <a:rPr lang="en-US"/>
              <a:pPr>
                <a:defRPr/>
              </a:pPr>
              <a:t>5/9/2026</a:t>
            </a:fld>
            <a:endParaRPr lang="en-US"/>
          </a:p>
        </p:txBody>
      </p:sp>
      <p:sp>
        <p:nvSpPr>
          <p:cNvPr id="4" name="Footer Placeholder 3"/>
          <p:cNvSpPr>
            <a:spLocks noGrp="1"/>
          </p:cNvSpPr>
          <p:nvPr>
            <p:ph type="ftr" sz="quarter" idx="2"/>
          </p:nvPr>
        </p:nvSpPr>
        <p:spPr>
          <a:xfrm>
            <a:off x="1" y="9720675"/>
            <a:ext cx="3077137" cy="512303"/>
          </a:xfrm>
          <a:prstGeom prst="rect">
            <a:avLst/>
          </a:prstGeom>
        </p:spPr>
        <p:txBody>
          <a:bodyPr vert="horz" lIns="94747" tIns="47374" rIns="94747" bIns="47374"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4020507" y="9720675"/>
            <a:ext cx="3077137" cy="512303"/>
          </a:xfrm>
          <a:prstGeom prst="rect">
            <a:avLst/>
          </a:prstGeom>
        </p:spPr>
        <p:txBody>
          <a:bodyPr vert="horz" lIns="94747" tIns="47374" rIns="94747" bIns="47374" rtlCol="0" anchor="b"/>
          <a:lstStyle>
            <a:lvl1pPr algn="r" fontAlgn="auto">
              <a:spcBef>
                <a:spcPts val="0"/>
              </a:spcBef>
              <a:spcAft>
                <a:spcPts val="0"/>
              </a:spcAft>
              <a:defRPr sz="1200">
                <a:latin typeface="+mn-lt"/>
              </a:defRPr>
            </a:lvl1pPr>
          </a:lstStyle>
          <a:p>
            <a:pPr>
              <a:defRPr/>
            </a:pPr>
            <a:fld id="{8D9D1970-62CE-4290-8F42-ECCA8CAC5829}" type="slidenum">
              <a:rPr lang="en-US"/>
              <a:pPr>
                <a:defRPr/>
              </a:pPr>
              <a:t>‹#›</a:t>
            </a:fld>
            <a:endParaRPr lang="en-US"/>
          </a:p>
        </p:txBody>
      </p:sp>
    </p:spTree>
    <p:extLst>
      <p:ext uri="{BB962C8B-B14F-4D97-AF65-F5344CB8AC3E}">
        <p14:creationId xmlns:p14="http://schemas.microsoft.com/office/powerpoint/2010/main" val="33362037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7024" cy="513694"/>
          </a:xfrm>
          <a:prstGeom prst="rect">
            <a:avLst/>
          </a:prstGeom>
        </p:spPr>
        <p:txBody>
          <a:bodyPr vert="horz" lIns="94597" tIns="47298" rIns="94597" bIns="47298" rtlCol="0"/>
          <a:lstStyle>
            <a:lvl1pPr algn="l">
              <a:defRPr sz="1200"/>
            </a:lvl1pPr>
          </a:lstStyle>
          <a:p>
            <a:endParaRPr lang="en-GB"/>
          </a:p>
        </p:txBody>
      </p:sp>
      <p:sp>
        <p:nvSpPr>
          <p:cNvPr id="3" name="Date Placeholder 2"/>
          <p:cNvSpPr>
            <a:spLocks noGrp="1"/>
          </p:cNvSpPr>
          <p:nvPr>
            <p:ph type="dt" idx="1"/>
          </p:nvPr>
        </p:nvSpPr>
        <p:spPr>
          <a:xfrm>
            <a:off x="4020624" y="0"/>
            <a:ext cx="3077024" cy="513694"/>
          </a:xfrm>
          <a:prstGeom prst="rect">
            <a:avLst/>
          </a:prstGeom>
        </p:spPr>
        <p:txBody>
          <a:bodyPr vert="horz" lIns="94597" tIns="47298" rIns="94597" bIns="47298" rtlCol="0"/>
          <a:lstStyle>
            <a:lvl1pPr algn="r">
              <a:defRPr sz="1200"/>
            </a:lvl1pPr>
          </a:lstStyle>
          <a:p>
            <a:fld id="{409C544E-2568-4BC7-B9B4-DB169D395E3B}" type="datetimeFigureOut">
              <a:rPr lang="en-GB" smtClean="0"/>
              <a:t>09/05/2026</a:t>
            </a:fld>
            <a:endParaRPr lang="en-GB"/>
          </a:p>
        </p:txBody>
      </p:sp>
      <p:sp>
        <p:nvSpPr>
          <p:cNvPr id="4" name="Slide Image Placeholder 3"/>
          <p:cNvSpPr>
            <a:spLocks noGrp="1" noRot="1" noChangeAspect="1"/>
          </p:cNvSpPr>
          <p:nvPr>
            <p:ph type="sldImg" idx="2"/>
          </p:nvPr>
        </p:nvSpPr>
        <p:spPr>
          <a:xfrm>
            <a:off x="1247775" y="1279525"/>
            <a:ext cx="4603750" cy="3452813"/>
          </a:xfrm>
          <a:prstGeom prst="rect">
            <a:avLst/>
          </a:prstGeom>
          <a:noFill/>
          <a:ln w="12700">
            <a:solidFill>
              <a:prstClr val="black"/>
            </a:solidFill>
          </a:ln>
        </p:spPr>
        <p:txBody>
          <a:bodyPr vert="horz" lIns="94597" tIns="47298" rIns="94597" bIns="47298" rtlCol="0" anchor="ctr"/>
          <a:lstStyle/>
          <a:p>
            <a:endParaRPr lang="en-GB"/>
          </a:p>
        </p:txBody>
      </p:sp>
      <p:sp>
        <p:nvSpPr>
          <p:cNvPr id="5" name="Notes Placeholder 4"/>
          <p:cNvSpPr>
            <a:spLocks noGrp="1"/>
          </p:cNvSpPr>
          <p:nvPr>
            <p:ph type="body" sz="quarter" idx="3"/>
          </p:nvPr>
        </p:nvSpPr>
        <p:spPr>
          <a:xfrm>
            <a:off x="710591" y="4925899"/>
            <a:ext cx="5678118" cy="4029388"/>
          </a:xfrm>
          <a:prstGeom prst="rect">
            <a:avLst/>
          </a:prstGeom>
        </p:spPr>
        <p:txBody>
          <a:bodyPr vert="horz" lIns="94597" tIns="47298" rIns="94597" bIns="4729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0921"/>
            <a:ext cx="3077024" cy="513694"/>
          </a:xfrm>
          <a:prstGeom prst="rect">
            <a:avLst/>
          </a:prstGeom>
        </p:spPr>
        <p:txBody>
          <a:bodyPr vert="horz" lIns="94597" tIns="47298" rIns="94597" bIns="47298" rtlCol="0" anchor="b"/>
          <a:lstStyle>
            <a:lvl1pPr algn="l">
              <a:defRPr sz="1200"/>
            </a:lvl1pPr>
          </a:lstStyle>
          <a:p>
            <a:endParaRPr lang="en-GB"/>
          </a:p>
        </p:txBody>
      </p:sp>
      <p:sp>
        <p:nvSpPr>
          <p:cNvPr id="7" name="Slide Number Placeholder 6"/>
          <p:cNvSpPr>
            <a:spLocks noGrp="1"/>
          </p:cNvSpPr>
          <p:nvPr>
            <p:ph type="sldNum" sz="quarter" idx="5"/>
          </p:nvPr>
        </p:nvSpPr>
        <p:spPr>
          <a:xfrm>
            <a:off x="4020624" y="9720921"/>
            <a:ext cx="3077024" cy="513694"/>
          </a:xfrm>
          <a:prstGeom prst="rect">
            <a:avLst/>
          </a:prstGeom>
        </p:spPr>
        <p:txBody>
          <a:bodyPr vert="horz" lIns="94597" tIns="47298" rIns="94597" bIns="47298" rtlCol="0" anchor="b"/>
          <a:lstStyle>
            <a:lvl1pPr algn="r">
              <a:defRPr sz="1200"/>
            </a:lvl1pPr>
          </a:lstStyle>
          <a:p>
            <a:fld id="{395AA78B-9D4A-4381-9352-B8E38373B361}" type="slidenum">
              <a:rPr lang="en-GB" smtClean="0"/>
              <a:t>‹#›</a:t>
            </a:fld>
            <a:endParaRPr lang="en-GB"/>
          </a:p>
        </p:txBody>
      </p:sp>
    </p:spTree>
    <p:extLst>
      <p:ext uri="{BB962C8B-B14F-4D97-AF65-F5344CB8AC3E}">
        <p14:creationId xmlns:p14="http://schemas.microsoft.com/office/powerpoint/2010/main" val="1563713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1</a:t>
            </a:fld>
            <a:endParaRPr lang="en-GB"/>
          </a:p>
        </p:txBody>
      </p:sp>
    </p:spTree>
    <p:extLst>
      <p:ext uri="{BB962C8B-B14F-4D97-AF65-F5344CB8AC3E}">
        <p14:creationId xmlns:p14="http://schemas.microsoft.com/office/powerpoint/2010/main" val="3094948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95AA78B-9D4A-4381-9352-B8E38373B361}" type="slidenum">
              <a:rPr lang="en-GB" smtClean="0"/>
              <a:t>2</a:t>
            </a:fld>
            <a:endParaRPr lang="en-GB"/>
          </a:p>
        </p:txBody>
      </p:sp>
    </p:spTree>
    <p:extLst>
      <p:ext uri="{BB962C8B-B14F-4D97-AF65-F5344CB8AC3E}">
        <p14:creationId xmlns:p14="http://schemas.microsoft.com/office/powerpoint/2010/main" val="1125087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3</a:t>
            </a:fld>
            <a:endParaRPr lang="en-GB"/>
          </a:p>
        </p:txBody>
      </p:sp>
    </p:spTree>
    <p:extLst>
      <p:ext uri="{BB962C8B-B14F-4D97-AF65-F5344CB8AC3E}">
        <p14:creationId xmlns:p14="http://schemas.microsoft.com/office/powerpoint/2010/main" val="51684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4</a:t>
            </a:fld>
            <a:endParaRPr lang="en-GB"/>
          </a:p>
        </p:txBody>
      </p:sp>
    </p:spTree>
    <p:extLst>
      <p:ext uri="{BB962C8B-B14F-4D97-AF65-F5344CB8AC3E}">
        <p14:creationId xmlns:p14="http://schemas.microsoft.com/office/powerpoint/2010/main" val="932975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5</a:t>
            </a:fld>
            <a:endParaRPr lang="en-GB"/>
          </a:p>
        </p:txBody>
      </p:sp>
    </p:spTree>
    <p:extLst>
      <p:ext uri="{BB962C8B-B14F-4D97-AF65-F5344CB8AC3E}">
        <p14:creationId xmlns:p14="http://schemas.microsoft.com/office/powerpoint/2010/main" val="4101718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6</a:t>
            </a:fld>
            <a:endParaRPr lang="en-GB"/>
          </a:p>
        </p:txBody>
      </p:sp>
    </p:spTree>
    <p:extLst>
      <p:ext uri="{BB962C8B-B14F-4D97-AF65-F5344CB8AC3E}">
        <p14:creationId xmlns:p14="http://schemas.microsoft.com/office/powerpoint/2010/main" val="4228794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7</a:t>
            </a:fld>
            <a:endParaRPr lang="en-GB"/>
          </a:p>
        </p:txBody>
      </p:sp>
    </p:spTree>
    <p:extLst>
      <p:ext uri="{BB962C8B-B14F-4D97-AF65-F5344CB8AC3E}">
        <p14:creationId xmlns:p14="http://schemas.microsoft.com/office/powerpoint/2010/main" val="3918090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95AA78B-9D4A-4381-9352-B8E38373B361}" type="slidenum">
              <a:rPr lang="en-GB" smtClean="0"/>
              <a:t>8</a:t>
            </a:fld>
            <a:endParaRPr lang="en-GB"/>
          </a:p>
        </p:txBody>
      </p:sp>
    </p:spTree>
    <p:extLst>
      <p:ext uri="{BB962C8B-B14F-4D97-AF65-F5344CB8AC3E}">
        <p14:creationId xmlns:p14="http://schemas.microsoft.com/office/powerpoint/2010/main" val="707073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9</a:t>
            </a:fld>
            <a:endParaRPr lang="en-GB"/>
          </a:p>
        </p:txBody>
      </p:sp>
    </p:spTree>
    <p:extLst>
      <p:ext uri="{BB962C8B-B14F-4D97-AF65-F5344CB8AC3E}">
        <p14:creationId xmlns:p14="http://schemas.microsoft.com/office/powerpoint/2010/main" val="3035435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95AA78B-9D4A-4381-9352-B8E38373B361}" type="slidenum">
              <a:rPr lang="en-GB" smtClean="0"/>
              <a:t>10</a:t>
            </a:fld>
            <a:endParaRPr lang="en-GB"/>
          </a:p>
        </p:txBody>
      </p:sp>
    </p:spTree>
    <p:extLst>
      <p:ext uri="{BB962C8B-B14F-4D97-AF65-F5344CB8AC3E}">
        <p14:creationId xmlns:p14="http://schemas.microsoft.com/office/powerpoint/2010/main" val="4022815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067C9F7-A369-443D-904F-0F3E4C8F16FA}" type="datetimeFigureOut">
              <a:rPr lang="en-US"/>
              <a:pPr>
                <a:defRPr/>
              </a:pPr>
              <a:t>5/9/2026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FEAEF98-8E04-4539-93B0-71D0CF723866}" type="slidenum">
              <a:rPr lang="en-US"/>
              <a:pPr>
                <a:defRPr/>
              </a:pPr>
              <a:t>‹#›</a:t>
            </a:fld>
            <a:endParaRPr lang="en-US"/>
          </a:p>
        </p:txBody>
      </p:sp>
      <p:pic>
        <p:nvPicPr>
          <p:cNvPr id="7" name="Picture 6">
            <a:extLst>
              <a:ext uri="{FF2B5EF4-FFF2-40B4-BE49-F238E27FC236}">
                <a16:creationId xmlns:a16="http://schemas.microsoft.com/office/drawing/2014/main" id="{100CA7FD-3ED8-4C18-9FF2-2152626D6D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202198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BDD469D4-D372-49F5-A6DC-58C4E2C19F92}" type="datetimeFigureOut">
              <a:rPr lang="en-US"/>
              <a:pPr>
                <a:defRPr/>
              </a:pPr>
              <a:t>5/9/2026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1CEED6-F8CC-4144-9333-718E54B7792E}" type="slidenum">
              <a:rPr lang="en-US"/>
              <a:pPr>
                <a:defRPr/>
              </a:pPr>
              <a:t>‹#›</a:t>
            </a:fld>
            <a:endParaRPr lang="en-US"/>
          </a:p>
        </p:txBody>
      </p:sp>
      <p:pic>
        <p:nvPicPr>
          <p:cNvPr id="7" name="Picture 6">
            <a:extLst>
              <a:ext uri="{FF2B5EF4-FFF2-40B4-BE49-F238E27FC236}">
                <a16:creationId xmlns:a16="http://schemas.microsoft.com/office/drawing/2014/main" id="{72B3F8E9-4FD1-D160-7CA7-CBDA01E290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4896" y="178319"/>
            <a:ext cx="4223847" cy="677533"/>
          </a:xfrm>
          <a:prstGeom prst="rect">
            <a:avLst/>
          </a:prstGeom>
        </p:spPr>
      </p:pic>
    </p:spTree>
    <p:extLst>
      <p:ext uri="{BB962C8B-B14F-4D97-AF65-F5344CB8AC3E}">
        <p14:creationId xmlns:p14="http://schemas.microsoft.com/office/powerpoint/2010/main" val="3807825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AA4A731-7B16-4E0C-A46C-BA37E7C7293D}" type="datetimeFigureOut">
              <a:rPr lang="en-US"/>
              <a:pPr>
                <a:defRPr/>
              </a:pPr>
              <a:t>5/9/2026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D37F9F-0440-4F49-B299-2F4F87AFAFE0}" type="slidenum">
              <a:rPr lang="en-US"/>
              <a:pPr>
                <a:defRPr/>
              </a:pPr>
              <a:t>‹#›</a:t>
            </a:fld>
            <a:endParaRPr lang="en-US"/>
          </a:p>
        </p:txBody>
      </p:sp>
      <p:pic>
        <p:nvPicPr>
          <p:cNvPr id="7" name="Picture 6">
            <a:extLst>
              <a:ext uri="{FF2B5EF4-FFF2-40B4-BE49-F238E27FC236}">
                <a16:creationId xmlns:a16="http://schemas.microsoft.com/office/drawing/2014/main" id="{66423B7E-99D8-412B-8FDD-1C4E05DB39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359484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2D0F26D-632D-4635-88BD-4B7E67A2BD5D}" type="datetimeFigureOut">
              <a:rPr lang="en-US"/>
              <a:pPr>
                <a:defRPr/>
              </a:pPr>
              <a:t>5/9/2026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2E4E839-2864-47A0-80F0-9F0BEF523222}" type="slidenum">
              <a:rPr lang="en-US"/>
              <a:pPr>
                <a:defRPr/>
              </a:pPr>
              <a:t>‹#›</a:t>
            </a:fld>
            <a:endParaRPr lang="en-US"/>
          </a:p>
        </p:txBody>
      </p:sp>
      <p:pic>
        <p:nvPicPr>
          <p:cNvPr id="8" name="Picture 7">
            <a:extLst>
              <a:ext uri="{FF2B5EF4-FFF2-40B4-BE49-F238E27FC236}">
                <a16:creationId xmlns:a16="http://schemas.microsoft.com/office/drawing/2014/main" id="{B2AD07EA-F7C2-4649-A7B8-035631F89C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3653981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7038F57-37F0-4D66-BD0B-D4DE233A356F}" type="datetimeFigureOut">
              <a:rPr lang="en-US"/>
              <a:pPr>
                <a:defRPr/>
              </a:pPr>
              <a:t>5/9/2026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154D3B4-97E7-49D8-9D5E-B7E85B9612BB}" type="slidenum">
              <a:rPr lang="en-US"/>
              <a:pPr>
                <a:defRPr/>
              </a:pPr>
              <a:t>‹#›</a:t>
            </a:fld>
            <a:endParaRPr lang="en-US"/>
          </a:p>
        </p:txBody>
      </p:sp>
    </p:spTree>
    <p:extLst>
      <p:ext uri="{BB962C8B-B14F-4D97-AF65-F5344CB8AC3E}">
        <p14:creationId xmlns:p14="http://schemas.microsoft.com/office/powerpoint/2010/main" val="1062151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C0AFFAA-E99D-4597-AD7B-3D6D3BC6E0A4}" type="datetimeFigureOut">
              <a:rPr lang="en-US"/>
              <a:pPr>
                <a:defRPr/>
              </a:pPr>
              <a:t>5/9/2026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128667D-E939-4D5E-8B55-EC491D39E1CA}" type="slidenum">
              <a:rPr lang="en-US"/>
              <a:pPr>
                <a:defRPr/>
              </a:pPr>
              <a:t>‹#›</a:t>
            </a:fld>
            <a:endParaRPr lang="en-US"/>
          </a:p>
        </p:txBody>
      </p:sp>
      <p:pic>
        <p:nvPicPr>
          <p:cNvPr id="6" name="Picture 5">
            <a:extLst>
              <a:ext uri="{FF2B5EF4-FFF2-40B4-BE49-F238E27FC236}">
                <a16:creationId xmlns:a16="http://schemas.microsoft.com/office/drawing/2014/main" id="{9036A223-7E27-4C4D-A310-3546D7AF09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981456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DA7C250F-4D9E-4950-9647-7BF748E5A34A}" type="datetimeFigureOut">
              <a:rPr lang="en-US"/>
              <a:pPr>
                <a:defRPr/>
              </a:pPr>
              <a:t>5/9/2026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D8A1B9A-473A-4C05-A184-E0244285B15E}" type="slidenum">
              <a:rPr lang="en-US"/>
              <a:pPr>
                <a:defRPr/>
              </a:pPr>
              <a:t>‹#›</a:t>
            </a:fld>
            <a:endParaRPr lang="en-US"/>
          </a:p>
        </p:txBody>
      </p:sp>
      <p:pic>
        <p:nvPicPr>
          <p:cNvPr id="6" name="Picture 5">
            <a:extLst>
              <a:ext uri="{FF2B5EF4-FFF2-40B4-BE49-F238E27FC236}">
                <a16:creationId xmlns:a16="http://schemas.microsoft.com/office/drawing/2014/main" id="{B38F70DF-E65A-4C3E-BFA2-172FC5C864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27693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E1E83DB-04FB-4847-A8A1-F62881C415C1}" type="datetimeFigureOut">
              <a:rPr lang="en-US"/>
              <a:pPr>
                <a:defRPr/>
              </a:pPr>
              <a:t>5/9/2026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9B43018-9EB1-4C2A-9AB9-831261B9CB16}" type="slidenum">
              <a:rPr lang="en-US"/>
              <a:pPr>
                <a:defRPr/>
              </a:pPr>
              <a:t>‹#›</a:t>
            </a:fld>
            <a:endParaRPr lang="en-US"/>
          </a:p>
        </p:txBody>
      </p:sp>
      <p:pic>
        <p:nvPicPr>
          <p:cNvPr id="8" name="Picture 7">
            <a:extLst>
              <a:ext uri="{FF2B5EF4-FFF2-40B4-BE49-F238E27FC236}">
                <a16:creationId xmlns:a16="http://schemas.microsoft.com/office/drawing/2014/main" id="{2B476919-D083-403B-8CDD-CFA876B74F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1650001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F97EA50-CD42-47C4-8B02-44941BCD7CEC}" type="datetimeFigureOut">
              <a:rPr lang="en-US"/>
              <a:pPr>
                <a:defRPr/>
              </a:pPr>
              <a:t>5/9/2026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F7CB06F-1925-4075-950D-014695D938F6}" type="slidenum">
              <a:rPr lang="en-US"/>
              <a:pPr>
                <a:defRPr/>
              </a:pPr>
              <a:t>‹#›</a:t>
            </a:fld>
            <a:endParaRPr lang="en-US"/>
          </a:p>
        </p:txBody>
      </p:sp>
    </p:spTree>
    <p:extLst>
      <p:ext uri="{BB962C8B-B14F-4D97-AF65-F5344CB8AC3E}">
        <p14:creationId xmlns:p14="http://schemas.microsoft.com/office/powerpoint/2010/main" val="1152429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803A5D2-81F6-4576-A3B6-1C37868C43E3}" type="datetimeFigureOut">
              <a:rPr lang="en-US"/>
              <a:pPr>
                <a:defRPr/>
              </a:pPr>
              <a:t>5/9/2026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ECBDB4-0D56-41B7-BB7D-D0DE913C4C33}" type="slidenum">
              <a:rPr lang="en-US"/>
              <a:pPr>
                <a:defRPr/>
              </a:pPr>
              <a:t>‹#›</a:t>
            </a:fld>
            <a:endParaRPr lang="en-US"/>
          </a:p>
        </p:txBody>
      </p:sp>
      <p:pic>
        <p:nvPicPr>
          <p:cNvPr id="7" name="Picture 6">
            <a:extLst>
              <a:ext uri="{FF2B5EF4-FFF2-40B4-BE49-F238E27FC236}">
                <a16:creationId xmlns:a16="http://schemas.microsoft.com/office/drawing/2014/main" id="{D5C1B458-EB83-408B-B36D-03F0F496BE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424114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8A45559-8783-41F8-8669-0E844A152858}" type="datetimeFigureOut">
              <a:rPr lang="en-US"/>
              <a:pPr>
                <a:defRPr/>
              </a:pPr>
              <a:t>5/9/2026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540083C-52F9-4A68-A4C1-960AE3C023B2}" type="slidenum">
              <a:rPr lang="en-US"/>
              <a:pPr>
                <a:defRPr/>
              </a:pPr>
              <a:t>‹#›</a:t>
            </a:fld>
            <a:endParaRPr lang="en-US"/>
          </a:p>
        </p:txBody>
      </p:sp>
      <p:pic>
        <p:nvPicPr>
          <p:cNvPr id="7" name="Picture 6">
            <a:extLst>
              <a:ext uri="{FF2B5EF4-FFF2-40B4-BE49-F238E27FC236}">
                <a16:creationId xmlns:a16="http://schemas.microsoft.com/office/drawing/2014/main" id="{39D590FB-DFBB-463A-ACF5-20224636C4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1847" y="69257"/>
            <a:ext cx="4835047" cy="753069"/>
          </a:xfrm>
          <a:prstGeom prst="rect">
            <a:avLst/>
          </a:prstGeom>
          <a:ln>
            <a:noFill/>
          </a:ln>
          <a:effectLst/>
        </p:spPr>
      </p:pic>
    </p:spTree>
    <p:extLst>
      <p:ext uri="{BB962C8B-B14F-4D97-AF65-F5344CB8AC3E}">
        <p14:creationId xmlns:p14="http://schemas.microsoft.com/office/powerpoint/2010/main" val="1345838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95288" y="10525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2205038"/>
            <a:ext cx="8229600"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D2EC4C2-9718-4BA7-AD53-E70CA85DD3A9}" type="datetimeFigureOut">
              <a:rPr lang="en-US"/>
              <a:pPr>
                <a:defRPr/>
              </a:pPr>
              <a:t>5/9/2026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D590306A-6C0C-485A-B283-A6676AB47001}" type="slidenum">
              <a:rPr lang="en-US"/>
              <a:pPr>
                <a:defRPr/>
              </a:pPr>
              <a:t>‹#›</a:t>
            </a:fld>
            <a:endParaRPr lang="en-US"/>
          </a:p>
        </p:txBody>
      </p:sp>
      <p:pic>
        <p:nvPicPr>
          <p:cNvPr id="103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4133589" cy="59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920305"/>
            <a:ext cx="9601200" cy="7194499"/>
          </a:xfrm>
          <a:prstGeom prst="rect">
            <a:avLst/>
          </a:prstGeom>
          <a:ln>
            <a:noFill/>
          </a:ln>
          <a:effectLst>
            <a:outerShdw blurRad="50800" dist="50800" dir="5400000" algn="ctr" rotWithShape="0">
              <a:srgbClr val="000000">
                <a:alpha val="20000"/>
              </a:srgbClr>
            </a:outerShdw>
          </a:effectLst>
          <a:scene3d>
            <a:camera prst="orthographicFront">
              <a:rot lat="0" lon="0" rev="0"/>
            </a:camera>
            <a:lightRig rig="chilly" dir="t">
              <a:rot lat="0" lon="0" rev="18480000"/>
            </a:lightRig>
          </a:scene3d>
          <a:sp3d prstMaterial="clear">
            <a:bevelT h="63500"/>
          </a:sp3d>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43" r:id="rId7"/>
    <p:sldLayoutId id="2147483739" r:id="rId8"/>
    <p:sldLayoutId id="2147483740" r:id="rId9"/>
    <p:sldLayoutId id="2147483741" r:id="rId10"/>
    <p:sldLayoutId id="214748374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1496615"/>
            <a:ext cx="9144000" cy="1179513"/>
          </a:xfrm>
        </p:spPr>
        <p:txBody>
          <a:bodyPr/>
          <a:lstStyle/>
          <a:p>
            <a:r>
              <a:rPr lang="en-GB" altLang="en-US" sz="3600" b="1" dirty="0">
                <a:solidFill>
                  <a:srgbClr val="C00000"/>
                </a:solidFill>
                <a:latin typeface="+mn-lt"/>
              </a:rPr>
              <a:t>2026 Annual General Meeting</a:t>
            </a:r>
            <a:br>
              <a:rPr lang="en-GB" altLang="en-US" sz="3600" b="1" dirty="0">
                <a:solidFill>
                  <a:srgbClr val="C00000"/>
                </a:solidFill>
                <a:latin typeface="+mn-lt"/>
              </a:rPr>
            </a:br>
            <a:r>
              <a:rPr lang="en-GB" altLang="en-US" sz="3600" b="1" dirty="0">
                <a:solidFill>
                  <a:srgbClr val="C00000"/>
                </a:solidFill>
                <a:latin typeface="+mn-lt"/>
              </a:rPr>
              <a:t>via Zoom</a:t>
            </a:r>
            <a:r>
              <a:rPr lang="en-GB" altLang="en-US" sz="2400" b="1" dirty="0">
                <a:solidFill>
                  <a:srgbClr val="C00000"/>
                </a:solidFill>
                <a:latin typeface="+mn-lt"/>
              </a:rPr>
              <a:t> </a:t>
            </a:r>
            <a:br>
              <a:rPr lang="en-GB" altLang="en-US" sz="2400" b="1" dirty="0">
                <a:solidFill>
                  <a:srgbClr val="C00000"/>
                </a:solidFill>
                <a:latin typeface="+mn-lt"/>
              </a:rPr>
            </a:br>
            <a:r>
              <a:rPr lang="en-GB" altLang="en-US" sz="2400" b="1" i="1" dirty="0">
                <a:solidFill>
                  <a:srgbClr val="C00000"/>
                </a:solidFill>
                <a:latin typeface="+mn-lt"/>
              </a:rPr>
              <a:t>(covering the Year ending 31</a:t>
            </a:r>
            <a:r>
              <a:rPr lang="en-GB" altLang="en-US" sz="2400" b="1" i="1" baseline="30000" dirty="0">
                <a:solidFill>
                  <a:srgbClr val="C00000"/>
                </a:solidFill>
                <a:latin typeface="+mn-lt"/>
              </a:rPr>
              <a:t>st</a:t>
            </a:r>
            <a:r>
              <a:rPr lang="en-GB" altLang="en-US" sz="2400" b="1" i="1" dirty="0">
                <a:solidFill>
                  <a:srgbClr val="C00000"/>
                </a:solidFill>
                <a:latin typeface="+mn-lt"/>
              </a:rPr>
              <a:t> December 2025)</a:t>
            </a:r>
          </a:p>
        </p:txBody>
      </p:sp>
      <p:sp>
        <p:nvSpPr>
          <p:cNvPr id="3" name="Content Placeholder 2"/>
          <p:cNvSpPr>
            <a:spLocks noGrp="1"/>
          </p:cNvSpPr>
          <p:nvPr>
            <p:ph idx="1"/>
          </p:nvPr>
        </p:nvSpPr>
        <p:spPr>
          <a:xfrm>
            <a:off x="436595" y="1948659"/>
            <a:ext cx="8270810" cy="3614175"/>
          </a:xfrm>
        </p:spPr>
        <p:txBody>
          <a:bodyPr/>
          <a:lstStyle/>
          <a:p>
            <a:pPr marL="0" indent="0" algn="ctr">
              <a:buFont typeface="Arial" charset="0"/>
              <a:buNone/>
              <a:defRPr/>
            </a:pPr>
            <a:endParaRPr lang="en-GB" sz="2400" dirty="0"/>
          </a:p>
          <a:p>
            <a:pPr marL="0" indent="0" algn="ctr">
              <a:buFont typeface="Arial" charset="0"/>
              <a:buNone/>
              <a:defRPr/>
            </a:pPr>
            <a:endParaRPr lang="en-GB" sz="2400" dirty="0"/>
          </a:p>
          <a:p>
            <a:pPr marL="0" indent="0" algn="ctr">
              <a:buFont typeface="Arial" charset="0"/>
              <a:buNone/>
              <a:defRPr/>
            </a:pPr>
            <a:r>
              <a:rPr lang="en-GB" sz="8000" dirty="0"/>
              <a:t>WELCOME</a:t>
            </a:r>
          </a:p>
          <a:p>
            <a:pPr marL="0" indent="0" algn="ctr">
              <a:buFont typeface="Arial" charset="0"/>
              <a:buNone/>
              <a:defRPr/>
            </a:pPr>
            <a:endParaRPr lang="en-GB" sz="2400" dirty="0"/>
          </a:p>
          <a:p>
            <a:pPr marL="0" indent="0" algn="ctr">
              <a:buFont typeface="Arial" charset="0"/>
              <a:buNone/>
              <a:defRPr/>
            </a:pPr>
            <a:endParaRPr lang="en-GB" sz="2400" dirty="0"/>
          </a:p>
          <a:p>
            <a:pPr marL="0" indent="0" algn="ctr">
              <a:buFont typeface="Arial" charset="0"/>
              <a:buNone/>
              <a:defRPr/>
            </a:pPr>
            <a:r>
              <a:rPr lang="en-GB" sz="1800" dirty="0"/>
              <a:t>Anyone can attend this AGM meeting as there will be no voting </a:t>
            </a:r>
          </a:p>
        </p:txBody>
      </p:sp>
    </p:spTree>
    <p:extLst>
      <p:ext uri="{BB962C8B-B14F-4D97-AF65-F5344CB8AC3E}">
        <p14:creationId xmlns:p14="http://schemas.microsoft.com/office/powerpoint/2010/main" val="79541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1182550"/>
            <a:ext cx="9144000" cy="1067133"/>
          </a:xfrm>
        </p:spPr>
        <p:txBody>
          <a:bodyPr/>
          <a:lstStyle/>
          <a:p>
            <a:r>
              <a:rPr lang="en-GB" altLang="en-US" sz="3600" b="1" dirty="0">
                <a:solidFill>
                  <a:srgbClr val="C00000"/>
                </a:solidFill>
                <a:latin typeface="+mn-lt"/>
              </a:rPr>
              <a:t>2026 Annual General Meeting</a:t>
            </a:r>
            <a:br>
              <a:rPr lang="en-GB" altLang="en-US" sz="3600" b="1" dirty="0">
                <a:solidFill>
                  <a:srgbClr val="C00000"/>
                </a:solidFill>
                <a:latin typeface="+mn-lt"/>
              </a:rPr>
            </a:br>
            <a:r>
              <a:rPr lang="en-GB" altLang="en-US" sz="2400" b="1" i="1" dirty="0">
                <a:solidFill>
                  <a:srgbClr val="C00000"/>
                </a:solidFill>
                <a:latin typeface="+mn-lt"/>
              </a:rPr>
              <a:t>(covering the Year ending 31</a:t>
            </a:r>
            <a:r>
              <a:rPr lang="en-GB" altLang="en-US" sz="2400" b="1" i="1" baseline="30000" dirty="0">
                <a:solidFill>
                  <a:srgbClr val="C00000"/>
                </a:solidFill>
                <a:latin typeface="+mn-lt"/>
              </a:rPr>
              <a:t>st</a:t>
            </a:r>
            <a:r>
              <a:rPr lang="en-GB" altLang="en-US" sz="2400" b="1" i="1" dirty="0">
                <a:solidFill>
                  <a:srgbClr val="C00000"/>
                </a:solidFill>
                <a:latin typeface="+mn-lt"/>
              </a:rPr>
              <a:t> December 2025)</a:t>
            </a:r>
            <a:br>
              <a:rPr lang="en-GB" altLang="en-US" sz="2400" b="1" dirty="0">
                <a:solidFill>
                  <a:srgbClr val="C00000"/>
                </a:solidFill>
                <a:latin typeface="+mn-lt"/>
              </a:rPr>
            </a:br>
            <a:endParaRPr lang="en-GB" altLang="en-US" sz="2400" b="1" dirty="0">
              <a:solidFill>
                <a:srgbClr val="C00000"/>
              </a:solidFill>
              <a:latin typeface="+mn-lt"/>
            </a:endParaRPr>
          </a:p>
        </p:txBody>
      </p:sp>
      <p:sp>
        <p:nvSpPr>
          <p:cNvPr id="3" name="Content Placeholder 2"/>
          <p:cNvSpPr>
            <a:spLocks noGrp="1"/>
          </p:cNvSpPr>
          <p:nvPr>
            <p:ph idx="1"/>
          </p:nvPr>
        </p:nvSpPr>
        <p:spPr>
          <a:xfrm>
            <a:off x="393796" y="2181340"/>
            <a:ext cx="8229600" cy="4087258"/>
          </a:xfrm>
        </p:spPr>
        <p:txBody>
          <a:bodyPr/>
          <a:lstStyle/>
          <a:p>
            <a:pPr marL="0" indent="0" algn="ctr">
              <a:buFont typeface="Arial" charset="0"/>
              <a:buNone/>
              <a:defRPr/>
            </a:pPr>
            <a:r>
              <a:rPr lang="en-GB" sz="2400" dirty="0"/>
              <a:t>Agenda</a:t>
            </a:r>
          </a:p>
          <a:p>
            <a:pPr>
              <a:defRPr/>
            </a:pPr>
            <a:r>
              <a:rPr lang="en-GB" sz="2400" dirty="0"/>
              <a:t>Business Update</a:t>
            </a:r>
          </a:p>
          <a:p>
            <a:pPr>
              <a:defRPr/>
            </a:pPr>
            <a:r>
              <a:rPr lang="en-GB" sz="2400" dirty="0"/>
              <a:t>Election of the Management Committee</a:t>
            </a:r>
          </a:p>
          <a:p>
            <a:pPr>
              <a:defRPr/>
            </a:pPr>
            <a:r>
              <a:rPr lang="en-GB" sz="2400" dirty="0"/>
              <a:t>Receipt of Accounts and Balance Sheet</a:t>
            </a:r>
          </a:p>
          <a:p>
            <a:pPr>
              <a:defRPr/>
            </a:pPr>
            <a:r>
              <a:rPr lang="en-GB" sz="2400" dirty="0"/>
              <a:t>Account Audit</a:t>
            </a:r>
          </a:p>
          <a:p>
            <a:pPr>
              <a:defRPr/>
            </a:pPr>
            <a:r>
              <a:rPr lang="en-GB" sz="2400" dirty="0"/>
              <a:t>Fixing of Annual Subscriptions</a:t>
            </a:r>
          </a:p>
          <a:p>
            <a:pPr>
              <a:defRPr/>
            </a:pPr>
            <a:r>
              <a:rPr lang="en-GB" sz="2400" dirty="0"/>
              <a:t>Questions and Answers</a:t>
            </a:r>
          </a:p>
          <a:p>
            <a:pPr marL="0" indent="0">
              <a:buFont typeface="Arial" charset="0"/>
              <a:buNone/>
              <a:defRPr/>
            </a:pPr>
            <a:endParaRPr lang="en-GB" sz="1800" dirty="0"/>
          </a:p>
          <a:p>
            <a:pPr marL="0" indent="0">
              <a:buFont typeface="Arial" charset="0"/>
              <a:buNone/>
              <a:defRPr/>
            </a:pPr>
            <a:endParaRPr lang="en-GB" sz="1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18071" y="1360308"/>
            <a:ext cx="8318672" cy="4942838"/>
          </a:xfrm>
        </p:spPr>
        <p:txBody>
          <a:bodyPr anchor="t"/>
          <a:lstStyle/>
          <a:p>
            <a:pPr eaLnBrk="1" hangingPunct="1">
              <a:spcBef>
                <a:spcPts val="600"/>
              </a:spcBef>
              <a:spcAft>
                <a:spcPts val="600"/>
              </a:spcAft>
            </a:pPr>
            <a:r>
              <a:rPr lang="en-GB" altLang="en-US" sz="2800" b="1" dirty="0">
                <a:solidFill>
                  <a:srgbClr val="C00000"/>
                </a:solidFill>
                <a:latin typeface="+mn-lt"/>
              </a:rPr>
              <a:t>BUSINESS UPDATE</a:t>
            </a:r>
            <a:br>
              <a:rPr lang="en-GB" altLang="en-US" sz="2800" b="1" dirty="0">
                <a:solidFill>
                  <a:srgbClr val="C00000"/>
                </a:solidFill>
                <a:latin typeface="+mn-lt"/>
              </a:rPr>
            </a:br>
            <a:r>
              <a:rPr lang="en-GB" altLang="en-US" sz="2800" b="1" dirty="0">
                <a:solidFill>
                  <a:srgbClr val="C00000"/>
                </a:solidFill>
                <a:latin typeface="+mn-lt"/>
              </a:rPr>
              <a:t>but first …  </a:t>
            </a:r>
            <a:br>
              <a:rPr lang="en-GB" altLang="en-US" sz="1600" dirty="0"/>
            </a:br>
            <a:br>
              <a:rPr lang="en-GB" altLang="en-US" sz="1600" dirty="0"/>
            </a:br>
            <a:r>
              <a:rPr lang="en-GB" altLang="en-US" sz="1700" dirty="0">
                <a:latin typeface="+mn-lt"/>
              </a:rPr>
              <a:t>As Acting Chair, a big thanks to the Management Committee, the staff and the  volunteers that keep the shop operational</a:t>
            </a:r>
            <a:br>
              <a:rPr lang="en-GB" altLang="en-US" sz="1700" dirty="0">
                <a:latin typeface="+mn-lt"/>
              </a:rPr>
            </a:br>
            <a:br>
              <a:rPr lang="en-GB" altLang="en-US" sz="1700" dirty="0">
                <a:latin typeface="+mn-lt"/>
              </a:rPr>
            </a:br>
            <a:r>
              <a:rPr lang="en-GB" altLang="en-US" sz="1700" dirty="0">
                <a:latin typeface="+mn-lt"/>
              </a:rPr>
              <a:t>A huge thanks to our Customers for their support and loyalty </a:t>
            </a:r>
            <a:br>
              <a:rPr lang="en-GB" altLang="en-US" sz="1700" dirty="0">
                <a:latin typeface="+mn-lt"/>
              </a:rPr>
            </a:br>
            <a:br>
              <a:rPr lang="en-GB" altLang="en-US" sz="1700" dirty="0">
                <a:latin typeface="+mn-lt"/>
              </a:rPr>
            </a:br>
            <a:r>
              <a:rPr lang="en-GB" altLang="en-US" sz="1700" dirty="0">
                <a:latin typeface="+mn-lt"/>
              </a:rPr>
              <a:t>Under the Rules of Association, the Management Committee have to be volunteers and some of the tasks are very time-consuming. Some of us have been involved in the Shop for years and we really need new people to volunteer for the Management Team and the Shop</a:t>
            </a:r>
            <a:br>
              <a:rPr lang="en-GB" altLang="en-US" sz="1700" dirty="0">
                <a:latin typeface="+mn-lt"/>
              </a:rPr>
            </a:br>
            <a:br>
              <a:rPr lang="en-GB" altLang="en-US" sz="1700" dirty="0">
                <a:latin typeface="+mn-lt"/>
              </a:rPr>
            </a:br>
            <a:r>
              <a:rPr lang="en-GB" altLang="en-US" sz="1700" dirty="0">
                <a:latin typeface="+mn-lt"/>
              </a:rPr>
              <a:t>The future of the shop is secure provided we as a community keep supporting it.</a:t>
            </a:r>
            <a:br>
              <a:rPr lang="en-GB" altLang="en-US" sz="1700" dirty="0">
                <a:latin typeface="+mn-lt"/>
              </a:rPr>
            </a:br>
            <a:endParaRPr lang="en-US" altLang="en-US" sz="1700" dirty="0">
              <a:latin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87338" y="1218225"/>
            <a:ext cx="8294802" cy="508000"/>
          </a:xfrm>
        </p:spPr>
        <p:txBody>
          <a:bodyPr/>
          <a:lstStyle/>
          <a:p>
            <a:pPr eaLnBrk="1" hangingPunct="1"/>
            <a:r>
              <a:rPr lang="en-GB" altLang="en-US" sz="2800" b="1" dirty="0">
                <a:solidFill>
                  <a:srgbClr val="C00000"/>
                </a:solidFill>
                <a:latin typeface="+mn-lt"/>
              </a:rPr>
              <a:t>BUSINESS UPDATE</a:t>
            </a:r>
            <a:br>
              <a:rPr lang="en-GB" altLang="en-US" sz="2800" b="1" dirty="0">
                <a:solidFill>
                  <a:srgbClr val="C00000"/>
                </a:solidFill>
                <a:latin typeface="+mn-lt"/>
              </a:rPr>
            </a:br>
            <a:r>
              <a:rPr lang="en-GB" altLang="en-US" sz="2800" b="1" dirty="0">
                <a:solidFill>
                  <a:srgbClr val="C00000"/>
                </a:solidFill>
                <a:latin typeface="+mn-lt"/>
              </a:rPr>
              <a:t> </a:t>
            </a:r>
            <a:r>
              <a:rPr lang="en-GB" altLang="en-US" sz="2800" b="1" i="1" dirty="0">
                <a:solidFill>
                  <a:srgbClr val="C00000"/>
                </a:solidFill>
                <a:latin typeface="+mn-lt"/>
              </a:rPr>
              <a:t>(some of which is this year)</a:t>
            </a:r>
            <a:endParaRPr lang="en-US" altLang="en-US" sz="1600" i="1" dirty="0"/>
          </a:p>
        </p:txBody>
      </p:sp>
      <p:sp>
        <p:nvSpPr>
          <p:cNvPr id="5123" name="Content Placeholder 2"/>
          <p:cNvSpPr>
            <a:spLocks noGrp="1"/>
          </p:cNvSpPr>
          <p:nvPr>
            <p:ph idx="1"/>
          </p:nvPr>
        </p:nvSpPr>
        <p:spPr>
          <a:xfrm>
            <a:off x="647129" y="2203633"/>
            <a:ext cx="7935011" cy="3674682"/>
          </a:xfrm>
        </p:spPr>
        <p:txBody>
          <a:bodyPr/>
          <a:lstStyle/>
          <a:p>
            <a:pPr eaLnBrk="1" hangingPunct="1">
              <a:spcBef>
                <a:spcPts val="600"/>
              </a:spcBef>
              <a:spcAft>
                <a:spcPts val="600"/>
              </a:spcAft>
            </a:pPr>
            <a:r>
              <a:rPr lang="en-GB" altLang="en-US" sz="2200" dirty="0"/>
              <a:t>Several shop layouts have happened during the year to enhance the overall impression of the shop interior, as well as making space for additional items.</a:t>
            </a:r>
          </a:p>
          <a:p>
            <a:pPr eaLnBrk="1" hangingPunct="1">
              <a:spcBef>
                <a:spcPts val="600"/>
              </a:spcBef>
              <a:spcAft>
                <a:spcPts val="600"/>
              </a:spcAft>
            </a:pPr>
            <a:r>
              <a:rPr lang="en-GB" altLang="en-US" sz="2200" dirty="0"/>
              <a:t>Several of the larger parcel companies have limited the number of outlets resulting in the Shop not dealing with so many.</a:t>
            </a:r>
          </a:p>
          <a:p>
            <a:pPr eaLnBrk="1" hangingPunct="1">
              <a:spcBef>
                <a:spcPts val="600"/>
              </a:spcBef>
              <a:spcAft>
                <a:spcPts val="600"/>
              </a:spcAft>
            </a:pPr>
            <a:r>
              <a:rPr lang="en-GB" altLang="en-US" sz="2200" dirty="0"/>
              <a:t>A limited number of volunteers continue to </a:t>
            </a:r>
            <a:r>
              <a:rPr lang="en-GB" altLang="en-US" sz="2200"/>
              <a:t>assist when </a:t>
            </a:r>
            <a:r>
              <a:rPr lang="en-GB" altLang="en-US" sz="2200" dirty="0"/>
              <a:t>deliveries from Booker (Tesco) arrive, but it would be good to have a few more to cover for holidays and sickness</a:t>
            </a:r>
          </a:p>
          <a:p>
            <a:pPr eaLnBrk="1" hangingPunct="1">
              <a:spcBef>
                <a:spcPts val="600"/>
              </a:spcBef>
              <a:spcAft>
                <a:spcPts val="600"/>
              </a:spcAft>
            </a:pPr>
            <a:r>
              <a:rPr lang="en-GB" altLang="en-US" sz="2200" dirty="0"/>
              <a:t>Broadband and telephone system updated.</a:t>
            </a:r>
          </a:p>
          <a:p>
            <a:pPr marL="0" indent="0" eaLnBrk="1" hangingPunct="1">
              <a:spcBef>
                <a:spcPct val="0"/>
              </a:spcBef>
              <a:buNone/>
            </a:pPr>
            <a:endParaRPr lang="en-GB" altLang="en-US" sz="2400" dirty="0"/>
          </a:p>
          <a:p>
            <a:pPr eaLnBrk="1" hangingPunct="1">
              <a:lnSpc>
                <a:spcPts val="1200"/>
              </a:lnSpc>
              <a:spcBef>
                <a:spcPct val="0"/>
              </a:spcBef>
            </a:pPr>
            <a:endParaRPr lang="en-GB" altLang="en-US" sz="2000" dirty="0"/>
          </a:p>
          <a:p>
            <a:pPr eaLnBrk="1" hangingPunct="1">
              <a:spcBef>
                <a:spcPct val="0"/>
              </a:spcBef>
            </a:pPr>
            <a:endParaRPr lang="en-GB" alt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idx="1"/>
          </p:nvPr>
        </p:nvSpPr>
        <p:spPr>
          <a:xfrm>
            <a:off x="540417" y="1943921"/>
            <a:ext cx="8291582" cy="3383453"/>
          </a:xfrm>
        </p:spPr>
        <p:txBody>
          <a:bodyPr/>
          <a:lstStyle/>
          <a:p>
            <a:pPr eaLnBrk="1" hangingPunct="1">
              <a:spcBef>
                <a:spcPct val="0"/>
              </a:spcBef>
              <a:spcAft>
                <a:spcPts val="600"/>
              </a:spcAft>
            </a:pPr>
            <a:r>
              <a:rPr lang="en-GB" altLang="en-US" sz="2200" dirty="0"/>
              <a:t>We continue to offer a multitude of services to the Village, including:</a:t>
            </a:r>
          </a:p>
          <a:p>
            <a:pPr lvl="1" eaLnBrk="1" hangingPunct="1">
              <a:spcBef>
                <a:spcPct val="0"/>
              </a:spcBef>
            </a:pPr>
            <a:r>
              <a:rPr lang="en-GB" altLang="en-US" sz="2200" dirty="0"/>
              <a:t>Cash Back and </a:t>
            </a:r>
            <a:r>
              <a:rPr lang="en-GB" altLang="en-US" sz="2200" dirty="0" err="1"/>
              <a:t>PayPoint</a:t>
            </a:r>
            <a:endParaRPr lang="en-GB" altLang="en-US" sz="2200" dirty="0"/>
          </a:p>
          <a:p>
            <a:pPr lvl="1" eaLnBrk="1" hangingPunct="1">
              <a:spcBef>
                <a:spcPct val="0"/>
              </a:spcBef>
            </a:pPr>
            <a:r>
              <a:rPr lang="en-GB" altLang="en-US" sz="2200" dirty="0"/>
              <a:t>Newspapers</a:t>
            </a:r>
          </a:p>
          <a:p>
            <a:pPr lvl="1" eaLnBrk="1" hangingPunct="1">
              <a:spcBef>
                <a:spcPct val="0"/>
              </a:spcBef>
            </a:pPr>
            <a:r>
              <a:rPr lang="en-GB" altLang="en-US" sz="2200" dirty="0"/>
              <a:t>Parcel Delivery and Collection (although limited as mentioned) </a:t>
            </a:r>
          </a:p>
          <a:p>
            <a:pPr lvl="1" eaLnBrk="1" hangingPunct="1">
              <a:spcBef>
                <a:spcPct val="0"/>
              </a:spcBef>
            </a:pPr>
            <a:r>
              <a:rPr lang="en-GB" altLang="en-US" sz="2200" dirty="0"/>
              <a:t>Ticket Sales for other village groups (mainly bar-coded now so that we can put them through the EPOS system)</a:t>
            </a:r>
          </a:p>
          <a:p>
            <a:pPr eaLnBrk="1" hangingPunct="1">
              <a:spcBef>
                <a:spcPts val="1200"/>
              </a:spcBef>
              <a:spcAft>
                <a:spcPts val="600"/>
              </a:spcAft>
            </a:pPr>
            <a:r>
              <a:rPr lang="en-GB" altLang="en-US" sz="2200" dirty="0"/>
              <a:t>Turnover is still growing, albeit a little slower this year – Peter to cover in more detail </a:t>
            </a:r>
          </a:p>
          <a:p>
            <a:pPr marL="0" indent="0" eaLnBrk="1" hangingPunct="1">
              <a:spcBef>
                <a:spcPts val="600"/>
              </a:spcBef>
              <a:buNone/>
            </a:pPr>
            <a:endParaRPr lang="en-GB" altLang="en-US" sz="1900" dirty="0"/>
          </a:p>
        </p:txBody>
      </p:sp>
      <p:sp>
        <p:nvSpPr>
          <p:cNvPr id="4" name="Title 1"/>
          <p:cNvSpPr txBox="1">
            <a:spLocks/>
          </p:cNvSpPr>
          <p:nvPr/>
        </p:nvSpPr>
        <p:spPr bwMode="auto">
          <a:xfrm>
            <a:off x="273270" y="1178468"/>
            <a:ext cx="829480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2800" b="1" dirty="0">
                <a:solidFill>
                  <a:srgbClr val="C00000"/>
                </a:solidFill>
                <a:latin typeface="+mn-lt"/>
              </a:rPr>
              <a:t>BUSINESS UPDATE</a:t>
            </a:r>
          </a:p>
          <a:p>
            <a:pPr eaLnBrk="1" hangingPunct="1"/>
            <a:r>
              <a:rPr lang="en-GB" altLang="en-US" sz="1800" b="1" i="1" dirty="0">
                <a:solidFill>
                  <a:srgbClr val="C00000"/>
                </a:solidFill>
                <a:latin typeface="+mn-lt"/>
              </a:rPr>
              <a:t>(continued)</a:t>
            </a:r>
            <a:endParaRPr lang="en-US" altLang="en-US" sz="1800" i="1" dirty="0"/>
          </a:p>
        </p:txBody>
      </p:sp>
    </p:spTree>
    <p:extLst>
      <p:ext uri="{BB962C8B-B14F-4D97-AF65-F5344CB8AC3E}">
        <p14:creationId xmlns:p14="http://schemas.microsoft.com/office/powerpoint/2010/main" val="425888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97055" y="1130009"/>
            <a:ext cx="8294802" cy="508000"/>
          </a:xfrm>
        </p:spPr>
        <p:txBody>
          <a:bodyPr/>
          <a:lstStyle/>
          <a:p>
            <a:pPr eaLnBrk="1" hangingPunct="1"/>
            <a:r>
              <a:rPr lang="en-GB" altLang="en-US" sz="2800" b="1" dirty="0">
                <a:solidFill>
                  <a:srgbClr val="C00000"/>
                </a:solidFill>
                <a:latin typeface="+mn-lt"/>
              </a:rPr>
              <a:t>BUSINESS UPDATE</a:t>
            </a:r>
            <a:br>
              <a:rPr lang="en-GB" altLang="en-US" sz="2800" b="1" dirty="0">
                <a:solidFill>
                  <a:srgbClr val="C00000"/>
                </a:solidFill>
                <a:latin typeface="+mn-lt"/>
              </a:rPr>
            </a:br>
            <a:r>
              <a:rPr lang="en-GB" altLang="en-US" sz="1800" b="1" i="1" dirty="0">
                <a:solidFill>
                  <a:srgbClr val="C00000"/>
                </a:solidFill>
                <a:latin typeface="+mn-lt"/>
              </a:rPr>
              <a:t>(continued)</a:t>
            </a:r>
            <a:br>
              <a:rPr lang="en-GB" altLang="en-US" sz="1600" dirty="0"/>
            </a:br>
            <a:endParaRPr lang="en-US" altLang="en-US" sz="1600" dirty="0"/>
          </a:p>
        </p:txBody>
      </p:sp>
      <p:sp>
        <p:nvSpPr>
          <p:cNvPr id="5123" name="Content Placeholder 2"/>
          <p:cNvSpPr>
            <a:spLocks noGrp="1"/>
          </p:cNvSpPr>
          <p:nvPr>
            <p:ph idx="1"/>
          </p:nvPr>
        </p:nvSpPr>
        <p:spPr>
          <a:xfrm>
            <a:off x="397055" y="2223690"/>
            <a:ext cx="8416888" cy="3698181"/>
          </a:xfrm>
        </p:spPr>
        <p:txBody>
          <a:bodyPr/>
          <a:lstStyle/>
          <a:p>
            <a:pPr lvl="0">
              <a:spcBef>
                <a:spcPts val="0"/>
              </a:spcBef>
              <a:spcAft>
                <a:spcPts val="600"/>
              </a:spcAft>
            </a:pPr>
            <a:r>
              <a:rPr lang="en-GB" sz="2200" dirty="0"/>
              <a:t>To ensure the village continues to have a successful shop that services the needs of all the villagers</a:t>
            </a:r>
          </a:p>
          <a:p>
            <a:pPr lvl="0">
              <a:spcBef>
                <a:spcPts val="0"/>
              </a:spcBef>
              <a:spcAft>
                <a:spcPts val="600"/>
              </a:spcAft>
            </a:pPr>
            <a:r>
              <a:rPr lang="en-GB" sz="2200" dirty="0"/>
              <a:t>To improve the range of goods to encourage all in the village to use the shop more</a:t>
            </a:r>
          </a:p>
          <a:p>
            <a:pPr lvl="0">
              <a:spcBef>
                <a:spcPts val="0"/>
              </a:spcBef>
              <a:spcAft>
                <a:spcPts val="600"/>
              </a:spcAft>
            </a:pPr>
            <a:r>
              <a:rPr lang="en-GB" sz="2200" dirty="0"/>
              <a:t>To ensure that the shop is financially secure</a:t>
            </a:r>
          </a:p>
          <a:p>
            <a:pPr lvl="0">
              <a:spcBef>
                <a:spcPts val="0"/>
              </a:spcBef>
              <a:spcAft>
                <a:spcPts val="600"/>
              </a:spcAft>
            </a:pPr>
            <a:r>
              <a:rPr lang="en-GB" sz="2200" dirty="0"/>
              <a:t>As we are a ‘not for profit’ Association, any profits are used to secure the shop’s future and for good causes within the village. Our policy for handling future reserves means we only support others if it is affordable .</a:t>
            </a:r>
          </a:p>
          <a:p>
            <a:pPr marL="0" indent="0" eaLnBrk="1" hangingPunct="1">
              <a:spcBef>
                <a:spcPct val="0"/>
              </a:spcBef>
              <a:spcAft>
                <a:spcPts val="600"/>
              </a:spcAft>
              <a:buNone/>
            </a:pPr>
            <a:endParaRPr lang="en-GB" altLang="en-US" sz="2000" dirty="0"/>
          </a:p>
        </p:txBody>
      </p:sp>
      <p:sp>
        <p:nvSpPr>
          <p:cNvPr id="5" name="Title 1"/>
          <p:cNvSpPr txBox="1">
            <a:spLocks/>
          </p:cNvSpPr>
          <p:nvPr/>
        </p:nvSpPr>
        <p:spPr bwMode="auto">
          <a:xfrm>
            <a:off x="253837" y="1716290"/>
            <a:ext cx="8636325" cy="350837"/>
          </a:xfrm>
          <a:prstGeom prst="rect">
            <a:avLst/>
          </a:prstGeom>
          <a:noFill/>
          <a:ln w="9525">
            <a:noFill/>
            <a:miter lim="800000"/>
            <a:headEnd/>
            <a:tailEnd/>
          </a:ln>
        </p:spPr>
        <p:txBody>
          <a:bodyPr anchor="ctr"/>
          <a:lstStyle/>
          <a:p>
            <a:pPr algn="ctr">
              <a:defRPr/>
            </a:pPr>
            <a:r>
              <a:rPr lang="en-GB" sz="2400" b="1" dirty="0">
                <a:solidFill>
                  <a:srgbClr val="C00000"/>
                </a:solidFill>
                <a:latin typeface="+mj-lt"/>
                <a:ea typeface="+mj-ea"/>
                <a:cs typeface="+mj-cs"/>
              </a:rPr>
              <a:t>Our Goals Remain the Same</a:t>
            </a:r>
            <a:endParaRPr lang="en-US" sz="2400" b="1" dirty="0">
              <a:solidFill>
                <a:srgbClr val="C00000"/>
              </a:solidFill>
              <a:latin typeface="+mj-lt"/>
              <a:ea typeface="+mj-ea"/>
              <a:cs typeface="+mj-cs"/>
            </a:endParaRPr>
          </a:p>
        </p:txBody>
      </p:sp>
    </p:spTree>
    <p:extLst>
      <p:ext uri="{BB962C8B-B14F-4D97-AF65-F5344CB8AC3E}">
        <p14:creationId xmlns:p14="http://schemas.microsoft.com/office/powerpoint/2010/main" val="4024694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0" y="2819843"/>
            <a:ext cx="9144000" cy="307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2600" b="1" dirty="0">
                <a:solidFill>
                  <a:schemeClr val="accent3">
                    <a:lumMod val="50000"/>
                  </a:schemeClr>
                </a:solidFill>
                <a:latin typeface="+mn-lt"/>
              </a:rPr>
              <a:t>This slide / Page has been left in for consistency</a:t>
            </a:r>
          </a:p>
          <a:p>
            <a:pPr eaLnBrk="1" hangingPunct="1">
              <a:spcBef>
                <a:spcPts val="600"/>
              </a:spcBef>
            </a:pPr>
            <a:r>
              <a:rPr lang="en-GB" altLang="en-US" sz="2600" b="1" dirty="0">
                <a:solidFill>
                  <a:schemeClr val="accent3">
                    <a:lumMod val="50000"/>
                  </a:schemeClr>
                </a:solidFill>
                <a:latin typeface="+mn-lt"/>
              </a:rPr>
              <a:t>Voting has already taken place electronically </a:t>
            </a:r>
          </a:p>
          <a:p>
            <a:pPr eaLnBrk="1" hangingPunct="1">
              <a:spcBef>
                <a:spcPts val="600"/>
              </a:spcBef>
            </a:pPr>
            <a:endParaRPr lang="en-GB" altLang="en-US" sz="1400" b="1" dirty="0">
              <a:solidFill>
                <a:schemeClr val="accent3">
                  <a:lumMod val="50000"/>
                </a:schemeClr>
              </a:solidFill>
              <a:latin typeface="+mn-lt"/>
            </a:endParaRPr>
          </a:p>
          <a:p>
            <a:pPr eaLnBrk="1" hangingPunct="1">
              <a:spcBef>
                <a:spcPts val="1200"/>
              </a:spcBef>
            </a:pPr>
            <a:r>
              <a:rPr lang="en-GB" altLang="en-US" sz="2000" b="1" dirty="0">
                <a:solidFill>
                  <a:schemeClr val="accent3">
                    <a:lumMod val="50000"/>
                  </a:schemeClr>
                </a:solidFill>
                <a:latin typeface="+mn-lt"/>
              </a:rPr>
              <a:t>The results were</a:t>
            </a:r>
          </a:p>
          <a:p>
            <a:pPr eaLnBrk="1" hangingPunct="1">
              <a:spcBef>
                <a:spcPts val="600"/>
              </a:spcBef>
            </a:pPr>
            <a:r>
              <a:rPr lang="en-GB" altLang="en-US" sz="1800" b="1" dirty="0">
                <a:solidFill>
                  <a:schemeClr val="accent3">
                    <a:lumMod val="50000"/>
                  </a:schemeClr>
                </a:solidFill>
                <a:latin typeface="+mn-lt"/>
              </a:rPr>
              <a:t>43 people voted from a total electorate of 139 (31% response) </a:t>
            </a:r>
          </a:p>
          <a:p>
            <a:pPr eaLnBrk="1" hangingPunct="1">
              <a:spcBef>
                <a:spcPts val="600"/>
              </a:spcBef>
            </a:pPr>
            <a:r>
              <a:rPr lang="en-GB" altLang="en-US" sz="1800" b="1" dirty="0">
                <a:solidFill>
                  <a:schemeClr val="accent3">
                    <a:lumMod val="50000"/>
                  </a:schemeClr>
                </a:solidFill>
                <a:latin typeface="+mn-lt"/>
              </a:rPr>
              <a:t>42 in favour of the nominated Committee Members, with 1 to re-open nominations</a:t>
            </a:r>
          </a:p>
          <a:p>
            <a:pPr eaLnBrk="1" hangingPunct="1">
              <a:spcBef>
                <a:spcPts val="600"/>
              </a:spcBef>
            </a:pPr>
            <a:r>
              <a:rPr lang="en-GB" altLang="en-US" sz="1800" b="1" dirty="0">
                <a:solidFill>
                  <a:schemeClr val="accent3">
                    <a:lumMod val="50000"/>
                  </a:schemeClr>
                </a:solidFill>
                <a:latin typeface="+mn-lt"/>
              </a:rPr>
              <a:t>43 in favour of retaining the existing Auditing Method, none against and no abstentions</a:t>
            </a:r>
          </a:p>
          <a:p>
            <a:pPr eaLnBrk="1" hangingPunct="1"/>
            <a:endParaRPr lang="en-GB" altLang="en-US" sz="1800" b="1" dirty="0">
              <a:solidFill>
                <a:schemeClr val="accent3">
                  <a:lumMod val="50000"/>
                </a:schemeClr>
              </a:solidFill>
              <a:latin typeface="+mn-lt"/>
            </a:endParaRPr>
          </a:p>
        </p:txBody>
      </p:sp>
      <p:sp>
        <p:nvSpPr>
          <p:cNvPr id="5" name="Title 1"/>
          <p:cNvSpPr txBox="1">
            <a:spLocks/>
          </p:cNvSpPr>
          <p:nvPr/>
        </p:nvSpPr>
        <p:spPr bwMode="auto">
          <a:xfrm>
            <a:off x="287336" y="1807181"/>
            <a:ext cx="8636325" cy="1091771"/>
          </a:xfrm>
          <a:prstGeom prst="rect">
            <a:avLst/>
          </a:prstGeom>
          <a:noFill/>
          <a:ln w="9525">
            <a:noFill/>
            <a:miter lim="800000"/>
            <a:headEnd/>
            <a:tailEnd/>
          </a:ln>
        </p:spPr>
        <p:txBody>
          <a:bodyPr anchor="ctr"/>
          <a:lstStyle/>
          <a:p>
            <a:pPr algn="ctr">
              <a:defRPr/>
            </a:pPr>
            <a:r>
              <a:rPr lang="en-GB" sz="2400" b="1" dirty="0">
                <a:solidFill>
                  <a:srgbClr val="C00000"/>
                </a:solidFill>
                <a:latin typeface="+mj-lt"/>
                <a:ea typeface="+mj-ea"/>
                <a:cs typeface="+mj-cs"/>
              </a:rPr>
              <a:t>We all have to resign</a:t>
            </a:r>
          </a:p>
          <a:p>
            <a:pPr algn="ctr">
              <a:defRPr/>
            </a:pPr>
            <a:r>
              <a:rPr lang="en-GB" sz="2400" b="1" dirty="0">
                <a:solidFill>
                  <a:srgbClr val="C00000"/>
                </a:solidFill>
              </a:rPr>
              <a:t>but can be re-elected</a:t>
            </a:r>
            <a:endParaRPr lang="en-US" sz="2400" b="1" dirty="0">
              <a:solidFill>
                <a:srgbClr val="C00000"/>
              </a:solidFill>
            </a:endParaRPr>
          </a:p>
          <a:p>
            <a:pPr algn="ctr">
              <a:defRPr/>
            </a:pPr>
            <a:endParaRPr lang="en-US" sz="2400" b="1" dirty="0">
              <a:solidFill>
                <a:srgbClr val="C00000"/>
              </a:solidFill>
              <a:latin typeface="+mj-lt"/>
              <a:ea typeface="+mj-ea"/>
              <a:cs typeface="+mj-cs"/>
            </a:endParaRPr>
          </a:p>
        </p:txBody>
      </p:sp>
      <p:sp>
        <p:nvSpPr>
          <p:cNvPr id="5122" name="Title 1"/>
          <p:cNvSpPr>
            <a:spLocks noGrp="1"/>
          </p:cNvSpPr>
          <p:nvPr>
            <p:ph type="title"/>
          </p:nvPr>
        </p:nvSpPr>
        <p:spPr>
          <a:xfrm>
            <a:off x="287336" y="1325686"/>
            <a:ext cx="8449040" cy="508000"/>
          </a:xfrm>
        </p:spPr>
        <p:txBody>
          <a:bodyPr/>
          <a:lstStyle/>
          <a:p>
            <a:pPr eaLnBrk="1" hangingPunct="1"/>
            <a:r>
              <a:rPr lang="en-GB" altLang="en-US" sz="2800" b="1" dirty="0">
                <a:solidFill>
                  <a:srgbClr val="C00000"/>
                </a:solidFill>
                <a:latin typeface="+mn-lt"/>
              </a:rPr>
              <a:t>ELECTION OF MANAGEMENT COMMITTEE</a:t>
            </a:r>
            <a:br>
              <a:rPr lang="en-GB" altLang="en-US" sz="1600" dirty="0"/>
            </a:br>
            <a:endParaRPr lang="en-US" altLang="en-US" sz="1600" dirty="0"/>
          </a:p>
        </p:txBody>
      </p:sp>
    </p:spTree>
    <p:extLst>
      <p:ext uri="{BB962C8B-B14F-4D97-AF65-F5344CB8AC3E}">
        <p14:creationId xmlns:p14="http://schemas.microsoft.com/office/powerpoint/2010/main" val="16185765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anim calcmode="lin" valueType="num">
                                      <p:cBhvr>
                                        <p:cTn id="16" dur="750" fill="hold"/>
                                        <p:tgtEl>
                                          <p:spTgt spid="7"/>
                                        </p:tgtEl>
                                        <p:attrNameLst>
                                          <p:attrName>ppt_x</p:attrName>
                                        </p:attrNameLst>
                                      </p:cBhvr>
                                      <p:tavLst>
                                        <p:tav tm="0">
                                          <p:val>
                                            <p:strVal val="#ppt_x"/>
                                          </p:val>
                                        </p:tav>
                                        <p:tav tm="100000">
                                          <p:val>
                                            <p:strVal val="#ppt_x"/>
                                          </p:val>
                                        </p:tav>
                                      </p:tavLst>
                                    </p:anim>
                                    <p:anim calcmode="lin" valueType="num">
                                      <p:cBhvr>
                                        <p:cTn id="17"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51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83076" y="1073642"/>
            <a:ext cx="6747026" cy="787431"/>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1800" b="1" dirty="0">
                <a:solidFill>
                  <a:srgbClr val="C00000"/>
                </a:solidFill>
                <a:latin typeface="+mn-lt"/>
              </a:rPr>
              <a:t>P &amp; L NUMBERS – SEE DOCUMENT ON WEBSITE FOR MORE DETAIL</a:t>
            </a:r>
            <a:br>
              <a:rPr lang="en-GB" altLang="en-US" sz="1200" dirty="0"/>
            </a:br>
            <a:endParaRPr lang="en-US" altLang="en-US" sz="1200" dirty="0"/>
          </a:p>
        </p:txBody>
      </p:sp>
      <p:sp>
        <p:nvSpPr>
          <p:cNvPr id="7" name="Title 1"/>
          <p:cNvSpPr txBox="1">
            <a:spLocks/>
          </p:cNvSpPr>
          <p:nvPr/>
        </p:nvSpPr>
        <p:spPr>
          <a:xfrm>
            <a:off x="1597063" y="5243005"/>
            <a:ext cx="2755634" cy="643726"/>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GB" altLang="en-US" sz="1350" b="1" dirty="0">
                <a:solidFill>
                  <a:schemeClr val="tx2"/>
                </a:solidFill>
                <a:latin typeface="+mn-lt"/>
              </a:rPr>
              <a:t>Total income up £2,339 or 0.39%</a:t>
            </a:r>
            <a:br>
              <a:rPr lang="en-GB" altLang="en-US" sz="1350" b="1" dirty="0">
                <a:solidFill>
                  <a:schemeClr val="tx2"/>
                </a:solidFill>
                <a:latin typeface="+mn-lt"/>
              </a:rPr>
            </a:br>
            <a:r>
              <a:rPr lang="en-GB" altLang="en-US" sz="1350" b="1" dirty="0">
                <a:solidFill>
                  <a:srgbClr val="C00000"/>
                </a:solidFill>
                <a:latin typeface="+mn-lt"/>
              </a:rPr>
              <a:t>Gross Profit down £1,565 or 1.14%</a:t>
            </a:r>
            <a:br>
              <a:rPr lang="en-GB" altLang="en-US" sz="1350" b="1" dirty="0">
                <a:solidFill>
                  <a:srgbClr val="C00000"/>
                </a:solidFill>
                <a:latin typeface="+mn-lt"/>
              </a:rPr>
            </a:br>
            <a:r>
              <a:rPr lang="en-GB" altLang="en-US" sz="1350" b="1" dirty="0">
                <a:solidFill>
                  <a:schemeClr val="accent6">
                    <a:lumMod val="50000"/>
                  </a:schemeClr>
                </a:solidFill>
                <a:latin typeface="+mn-lt"/>
              </a:rPr>
              <a:t>Overheads up by £8,828 or 7.4%</a:t>
            </a:r>
            <a:r>
              <a:rPr lang="en-GB" altLang="en-US" sz="1500" b="1" dirty="0">
                <a:solidFill>
                  <a:srgbClr val="C00000"/>
                </a:solidFill>
                <a:latin typeface="+mn-lt"/>
              </a:rPr>
              <a:t>	</a:t>
            </a:r>
            <a:r>
              <a:rPr lang="en-GB" altLang="en-US" sz="1200" b="1" dirty="0">
                <a:solidFill>
                  <a:srgbClr val="C00000"/>
                </a:solidFill>
                <a:latin typeface="+mn-lt"/>
              </a:rPr>
              <a:t>	</a:t>
            </a:r>
            <a:endParaRPr lang="en-US" altLang="en-US" sz="1200" dirty="0"/>
          </a:p>
        </p:txBody>
      </p:sp>
      <p:graphicFrame>
        <p:nvGraphicFramePr>
          <p:cNvPr id="2" name="Table 1"/>
          <p:cNvGraphicFramePr>
            <a:graphicFrameLocks noGrp="1"/>
          </p:cNvGraphicFramePr>
          <p:nvPr>
            <p:extLst>
              <p:ext uri="{D42A27DB-BD31-4B8C-83A1-F6EECF244321}">
                <p14:modId xmlns:p14="http://schemas.microsoft.com/office/powerpoint/2010/main" val="2881968849"/>
              </p:ext>
            </p:extLst>
          </p:nvPr>
        </p:nvGraphicFramePr>
        <p:xfrm>
          <a:off x="1550568" y="1480609"/>
          <a:ext cx="5805611" cy="3713655"/>
        </p:xfrm>
        <a:graphic>
          <a:graphicData uri="http://schemas.openxmlformats.org/drawingml/2006/table">
            <a:tbl>
              <a:tblPr firstRow="1" bandRow="1">
                <a:tableStyleId>{2D5ABB26-0587-4C30-8999-92F81FD0307C}</a:tableStyleId>
              </a:tblPr>
              <a:tblGrid>
                <a:gridCol w="2430272">
                  <a:extLst>
                    <a:ext uri="{9D8B030D-6E8A-4147-A177-3AD203B41FA5}">
                      <a16:colId xmlns:a16="http://schemas.microsoft.com/office/drawing/2014/main" val="1841140030"/>
                    </a:ext>
                  </a:extLst>
                </a:gridCol>
                <a:gridCol w="1587310">
                  <a:extLst>
                    <a:ext uri="{9D8B030D-6E8A-4147-A177-3AD203B41FA5}">
                      <a16:colId xmlns:a16="http://schemas.microsoft.com/office/drawing/2014/main" val="1407441699"/>
                    </a:ext>
                  </a:extLst>
                </a:gridCol>
                <a:gridCol w="1788029">
                  <a:extLst>
                    <a:ext uri="{9D8B030D-6E8A-4147-A177-3AD203B41FA5}">
                      <a16:colId xmlns:a16="http://schemas.microsoft.com/office/drawing/2014/main" val="2445271345"/>
                    </a:ext>
                  </a:extLst>
                </a:gridCol>
              </a:tblGrid>
              <a:tr h="302234">
                <a:tc>
                  <a:txBody>
                    <a:bodyPr/>
                    <a:lstStyle/>
                    <a:p>
                      <a:r>
                        <a:rPr lang="en-GB" sz="1200" b="1" dirty="0"/>
                        <a:t>Sales</a:t>
                      </a:r>
                    </a:p>
                  </a:txBody>
                  <a:tcPr marL="68580" marR="68580" marT="34290" marB="34290"/>
                </a:tc>
                <a:tc>
                  <a:txBody>
                    <a:bodyPr/>
                    <a:lstStyle/>
                    <a:p>
                      <a:pPr algn="ctr"/>
                      <a:r>
                        <a:rPr lang="en-GB" sz="1200" b="1" dirty="0"/>
                        <a:t>2025</a:t>
                      </a:r>
                    </a:p>
                  </a:txBody>
                  <a:tcPr marL="68580" marR="68580" marT="34290" marB="34290"/>
                </a:tc>
                <a:tc>
                  <a:txBody>
                    <a:bodyPr/>
                    <a:lstStyle/>
                    <a:p>
                      <a:pPr algn="ctr"/>
                      <a:r>
                        <a:rPr lang="en-GB" sz="1200" b="1" dirty="0"/>
                        <a:t>2024</a:t>
                      </a:r>
                    </a:p>
                  </a:txBody>
                  <a:tcPr marL="68580" marR="68580" marT="34290" marB="34290"/>
                </a:tc>
                <a:extLst>
                  <a:ext uri="{0D108BD9-81ED-4DB2-BD59-A6C34878D82A}">
                    <a16:rowId xmlns:a16="http://schemas.microsoft.com/office/drawing/2014/main" val="1271378757"/>
                  </a:ext>
                </a:extLst>
              </a:tr>
              <a:tr h="267261">
                <a:tc>
                  <a:txBody>
                    <a:bodyPr/>
                    <a:lstStyle/>
                    <a:p>
                      <a:r>
                        <a:rPr lang="en-GB" sz="1200" dirty="0"/>
                        <a:t>	Food &amp; Household</a:t>
                      </a:r>
                    </a:p>
                  </a:txBody>
                  <a:tcPr marL="68580" marR="68580" marT="34290" marB="34290"/>
                </a:tc>
                <a:tc>
                  <a:txBody>
                    <a:bodyPr/>
                    <a:lstStyle/>
                    <a:p>
                      <a:pPr algn="ctr"/>
                      <a:r>
                        <a:rPr lang="en-GB" sz="1200" dirty="0"/>
                        <a:t>396,626</a:t>
                      </a:r>
                    </a:p>
                  </a:txBody>
                  <a:tcPr marL="68580" marR="68580" marT="34290" marB="34290"/>
                </a:tc>
                <a:tc>
                  <a:txBody>
                    <a:bodyPr/>
                    <a:lstStyle/>
                    <a:p>
                      <a:pPr algn="ctr"/>
                      <a:r>
                        <a:rPr lang="en-GB" sz="1200" dirty="0"/>
                        <a:t>394,643</a:t>
                      </a:r>
                    </a:p>
                  </a:txBody>
                  <a:tcPr marL="68580" marR="68580" marT="34290" marB="34290"/>
                </a:tc>
                <a:extLst>
                  <a:ext uri="{0D108BD9-81ED-4DB2-BD59-A6C34878D82A}">
                    <a16:rowId xmlns:a16="http://schemas.microsoft.com/office/drawing/2014/main" val="1148821706"/>
                  </a:ext>
                </a:extLst>
              </a:tr>
              <a:tr h="267261">
                <a:tc>
                  <a:txBody>
                    <a:bodyPr/>
                    <a:lstStyle/>
                    <a:p>
                      <a:r>
                        <a:rPr lang="en-GB" sz="1200" dirty="0"/>
                        <a:t>	Tobacco</a:t>
                      </a:r>
                    </a:p>
                  </a:txBody>
                  <a:tcPr marL="68580" marR="68580" marT="34290" marB="34290"/>
                </a:tc>
                <a:tc>
                  <a:txBody>
                    <a:bodyPr/>
                    <a:lstStyle/>
                    <a:p>
                      <a:pPr algn="ctr"/>
                      <a:r>
                        <a:rPr lang="en-GB" sz="1200" dirty="0"/>
                        <a:t>101,925</a:t>
                      </a:r>
                    </a:p>
                  </a:txBody>
                  <a:tcPr marL="68580" marR="68580" marT="34290" marB="34290"/>
                </a:tc>
                <a:tc>
                  <a:txBody>
                    <a:bodyPr/>
                    <a:lstStyle/>
                    <a:p>
                      <a:pPr algn="ctr"/>
                      <a:r>
                        <a:rPr lang="en-GB" sz="1200" dirty="0"/>
                        <a:t>111,900</a:t>
                      </a:r>
                    </a:p>
                  </a:txBody>
                  <a:tcPr marL="68580" marR="68580" marT="34290" marB="34290"/>
                </a:tc>
                <a:extLst>
                  <a:ext uri="{0D108BD9-81ED-4DB2-BD59-A6C34878D82A}">
                    <a16:rowId xmlns:a16="http://schemas.microsoft.com/office/drawing/2014/main" val="4193139533"/>
                  </a:ext>
                </a:extLst>
              </a:tr>
              <a:tr h="267261">
                <a:tc>
                  <a:txBody>
                    <a:bodyPr/>
                    <a:lstStyle/>
                    <a:p>
                      <a:r>
                        <a:rPr lang="en-GB" sz="1200" dirty="0"/>
                        <a:t>	Alcohol</a:t>
                      </a:r>
                    </a:p>
                  </a:txBody>
                  <a:tcPr marL="68580" marR="68580" marT="34290" marB="34290"/>
                </a:tc>
                <a:tc>
                  <a:txBody>
                    <a:bodyPr/>
                    <a:lstStyle/>
                    <a:p>
                      <a:pPr algn="ctr"/>
                      <a:r>
                        <a:rPr lang="en-GB" sz="1200" dirty="0"/>
                        <a:t>77,821</a:t>
                      </a:r>
                    </a:p>
                  </a:txBody>
                  <a:tcPr marL="68580" marR="68580" marT="34290" marB="34290"/>
                </a:tc>
                <a:tc>
                  <a:txBody>
                    <a:bodyPr/>
                    <a:lstStyle/>
                    <a:p>
                      <a:pPr algn="ctr"/>
                      <a:r>
                        <a:rPr lang="en-GB" sz="1200" dirty="0"/>
                        <a:t>75,155</a:t>
                      </a:r>
                    </a:p>
                  </a:txBody>
                  <a:tcPr marL="68580" marR="68580" marT="34290" marB="34290"/>
                </a:tc>
                <a:extLst>
                  <a:ext uri="{0D108BD9-81ED-4DB2-BD59-A6C34878D82A}">
                    <a16:rowId xmlns:a16="http://schemas.microsoft.com/office/drawing/2014/main" val="1322111924"/>
                  </a:ext>
                </a:extLst>
              </a:tr>
              <a:tr h="267261">
                <a:tc>
                  <a:txBody>
                    <a:bodyPr/>
                    <a:lstStyle/>
                    <a:p>
                      <a:r>
                        <a:rPr lang="en-GB" sz="1200" dirty="0"/>
                        <a:t>	Scratch Cards</a:t>
                      </a:r>
                    </a:p>
                  </a:txBody>
                  <a:tcPr marL="68580" marR="68580" marT="34290" marB="34290"/>
                </a:tc>
                <a:tc>
                  <a:txBody>
                    <a:bodyPr/>
                    <a:lstStyle/>
                    <a:p>
                      <a:pPr algn="ctr"/>
                      <a:r>
                        <a:rPr lang="en-GB" sz="1200" dirty="0"/>
                        <a:t>27,256</a:t>
                      </a:r>
                    </a:p>
                  </a:txBody>
                  <a:tcPr marL="68580" marR="68580" marT="34290" marB="34290"/>
                </a:tc>
                <a:tc>
                  <a:txBody>
                    <a:bodyPr/>
                    <a:lstStyle/>
                    <a:p>
                      <a:pPr algn="ctr"/>
                      <a:r>
                        <a:rPr lang="en-GB" sz="1200" dirty="0"/>
                        <a:t>18,881</a:t>
                      </a:r>
                    </a:p>
                  </a:txBody>
                  <a:tcPr marL="68580" marR="68580" marT="34290" marB="34290"/>
                </a:tc>
                <a:extLst>
                  <a:ext uri="{0D108BD9-81ED-4DB2-BD59-A6C34878D82A}">
                    <a16:rowId xmlns:a16="http://schemas.microsoft.com/office/drawing/2014/main" val="1302363450"/>
                  </a:ext>
                </a:extLst>
              </a:tr>
              <a:tr h="267261">
                <a:tc>
                  <a:txBody>
                    <a:bodyPr/>
                    <a:lstStyle/>
                    <a:p>
                      <a:r>
                        <a:rPr lang="en-GB" sz="1200" dirty="0"/>
                        <a:t>	Commission</a:t>
                      </a:r>
                    </a:p>
                  </a:txBody>
                  <a:tcPr marL="68580" marR="68580" marT="34290" marB="34290"/>
                </a:tc>
                <a:tc>
                  <a:txBody>
                    <a:bodyPr/>
                    <a:lstStyle/>
                    <a:p>
                      <a:pPr algn="ctr"/>
                      <a:r>
                        <a:rPr lang="en-GB" sz="1200" dirty="0"/>
                        <a:t>4,236</a:t>
                      </a:r>
                    </a:p>
                  </a:txBody>
                  <a:tcPr marL="68580" marR="68580" marT="34290" marB="34290"/>
                </a:tc>
                <a:tc>
                  <a:txBody>
                    <a:bodyPr/>
                    <a:lstStyle/>
                    <a:p>
                      <a:pPr algn="ctr"/>
                      <a:r>
                        <a:rPr lang="en-GB" sz="1200" dirty="0"/>
                        <a:t>4,766</a:t>
                      </a:r>
                    </a:p>
                  </a:txBody>
                  <a:tcPr marL="68580" marR="68580" marT="34290" marB="34290"/>
                </a:tc>
                <a:extLst>
                  <a:ext uri="{0D108BD9-81ED-4DB2-BD59-A6C34878D82A}">
                    <a16:rowId xmlns:a16="http://schemas.microsoft.com/office/drawing/2014/main" val="1130100258"/>
                  </a:ext>
                </a:extLst>
              </a:tr>
              <a:tr h="199710">
                <a:tc>
                  <a:txBody>
                    <a:bodyPr/>
                    <a:lstStyle/>
                    <a:p>
                      <a:pPr algn="l"/>
                      <a:r>
                        <a:rPr lang="en-GB" sz="1200" b="1" dirty="0"/>
                        <a:t>Total</a:t>
                      </a:r>
                    </a:p>
                  </a:txBody>
                  <a:tcPr marL="68580" marR="68580" marT="34290" marB="34290"/>
                </a:tc>
                <a:tc>
                  <a:txBody>
                    <a:bodyPr/>
                    <a:lstStyle/>
                    <a:p>
                      <a:pPr algn="ctr"/>
                      <a:r>
                        <a:rPr lang="en-GB" sz="1200" b="1" dirty="0"/>
                        <a:t>607,864</a:t>
                      </a:r>
                    </a:p>
                    <a:p>
                      <a:pPr algn="ctr"/>
                      <a:endParaRPr lang="en-GB" sz="1200" b="1" dirty="0"/>
                    </a:p>
                  </a:txBody>
                  <a:tcPr marL="68580" marR="68580" marT="34290" marB="34290"/>
                </a:tc>
                <a:tc>
                  <a:txBody>
                    <a:bodyPr/>
                    <a:lstStyle/>
                    <a:p>
                      <a:pPr algn="ctr"/>
                      <a:r>
                        <a:rPr lang="en-GB" sz="1200" b="1" dirty="0"/>
                        <a:t>605,345</a:t>
                      </a:r>
                    </a:p>
                  </a:txBody>
                  <a:tcPr marL="68580" marR="68580" marT="34290" marB="34290"/>
                </a:tc>
                <a:extLst>
                  <a:ext uri="{0D108BD9-81ED-4DB2-BD59-A6C34878D82A}">
                    <a16:rowId xmlns:a16="http://schemas.microsoft.com/office/drawing/2014/main" val="3047159551"/>
                  </a:ext>
                </a:extLst>
              </a:tr>
              <a:tr h="329399">
                <a:tc>
                  <a:txBody>
                    <a:bodyPr/>
                    <a:lstStyle/>
                    <a:p>
                      <a:r>
                        <a:rPr lang="en-GB" sz="1200" b="1" dirty="0"/>
                        <a:t>Total</a:t>
                      </a:r>
                      <a:r>
                        <a:rPr lang="en-GB" sz="1200" b="1" baseline="0" dirty="0"/>
                        <a:t> Cost of Sales</a:t>
                      </a:r>
                      <a:endParaRPr lang="en-GB" sz="1200" b="1" dirty="0"/>
                    </a:p>
                  </a:txBody>
                  <a:tcPr marL="68580" marR="68580" marT="34290" marB="34290"/>
                </a:tc>
                <a:tc>
                  <a:txBody>
                    <a:bodyPr/>
                    <a:lstStyle/>
                    <a:p>
                      <a:pPr algn="ctr"/>
                      <a:r>
                        <a:rPr lang="en-GB" sz="1200" b="1" dirty="0"/>
                        <a:t>472,662</a:t>
                      </a:r>
                    </a:p>
                  </a:txBody>
                  <a:tcPr marL="68580" marR="68580" marT="34290" marB="34290"/>
                </a:tc>
                <a:tc>
                  <a:txBody>
                    <a:bodyPr/>
                    <a:lstStyle/>
                    <a:p>
                      <a:pPr algn="ctr"/>
                      <a:r>
                        <a:rPr lang="en-GB" sz="1200" b="1" dirty="0"/>
                        <a:t>468,166</a:t>
                      </a:r>
                    </a:p>
                  </a:txBody>
                  <a:tcPr marL="68580" marR="68580" marT="34290" marB="34290"/>
                </a:tc>
                <a:extLst>
                  <a:ext uri="{0D108BD9-81ED-4DB2-BD59-A6C34878D82A}">
                    <a16:rowId xmlns:a16="http://schemas.microsoft.com/office/drawing/2014/main" val="1946169895"/>
                  </a:ext>
                </a:extLst>
              </a:tr>
              <a:tr h="0">
                <a:tc>
                  <a:txBody>
                    <a:bodyPr/>
                    <a:lstStyle/>
                    <a:p>
                      <a:pPr>
                        <a:lnSpc>
                          <a:spcPts val="300"/>
                        </a:lnSpc>
                      </a:pPr>
                      <a:r>
                        <a:rPr lang="en-GB" sz="1200" dirty="0"/>
                        <a:t>    Net Interest </a:t>
                      </a:r>
                    </a:p>
                  </a:txBody>
                  <a:tcPr marL="68580" marR="68580" marT="34290" marB="34290"/>
                </a:tc>
                <a:tc>
                  <a:txBody>
                    <a:bodyPr/>
                    <a:lstStyle/>
                    <a:p>
                      <a:pPr algn="ctr">
                        <a:lnSpc>
                          <a:spcPts val="300"/>
                        </a:lnSpc>
                      </a:pPr>
                      <a:r>
                        <a:rPr lang="en-GB" sz="1200" dirty="0"/>
                        <a:t>336</a:t>
                      </a:r>
                    </a:p>
                  </a:txBody>
                  <a:tcPr marL="68580" marR="68580" marT="34290" marB="34290"/>
                </a:tc>
                <a:tc>
                  <a:txBody>
                    <a:bodyPr/>
                    <a:lstStyle/>
                    <a:p>
                      <a:pPr algn="ctr">
                        <a:lnSpc>
                          <a:spcPts val="300"/>
                        </a:lnSpc>
                      </a:pPr>
                      <a:r>
                        <a:rPr lang="en-GB" sz="1200" dirty="0"/>
                        <a:t>(76)</a:t>
                      </a:r>
                    </a:p>
                  </a:txBody>
                  <a:tcPr marL="68580" marR="68580" marT="34290" marB="34290"/>
                </a:tc>
                <a:extLst>
                  <a:ext uri="{0D108BD9-81ED-4DB2-BD59-A6C34878D82A}">
                    <a16:rowId xmlns:a16="http://schemas.microsoft.com/office/drawing/2014/main" val="2726802090"/>
                  </a:ext>
                </a:extLst>
              </a:tr>
              <a:tr h="302234">
                <a:tc>
                  <a:txBody>
                    <a:bodyPr/>
                    <a:lstStyle/>
                    <a:p>
                      <a:r>
                        <a:rPr lang="en-GB" sz="1200" b="1" dirty="0"/>
                        <a:t>Gross</a:t>
                      </a:r>
                      <a:r>
                        <a:rPr lang="en-GB" sz="1200" b="1" baseline="0" dirty="0"/>
                        <a:t> Profit</a:t>
                      </a:r>
                      <a:endParaRPr lang="en-GB" sz="1200" b="1" dirty="0"/>
                    </a:p>
                  </a:txBody>
                  <a:tcPr marL="68580" marR="68580" marT="34290" marB="34290"/>
                </a:tc>
                <a:tc>
                  <a:txBody>
                    <a:bodyPr/>
                    <a:lstStyle/>
                    <a:p>
                      <a:pPr algn="ctr"/>
                      <a:r>
                        <a:rPr lang="en-GB" sz="1200" b="1" dirty="0"/>
                        <a:t>135,538</a:t>
                      </a:r>
                    </a:p>
                  </a:txBody>
                  <a:tcPr marL="68580" marR="68580" marT="34290" marB="34290"/>
                </a:tc>
                <a:tc>
                  <a:txBody>
                    <a:bodyPr/>
                    <a:lstStyle/>
                    <a:p>
                      <a:pPr algn="ctr"/>
                      <a:r>
                        <a:rPr lang="en-GB" sz="1200" b="1" dirty="0"/>
                        <a:t>137,103</a:t>
                      </a:r>
                    </a:p>
                  </a:txBody>
                  <a:tcPr marL="68580" marR="68580" marT="34290" marB="34290"/>
                </a:tc>
                <a:extLst>
                  <a:ext uri="{0D108BD9-81ED-4DB2-BD59-A6C34878D82A}">
                    <a16:rowId xmlns:a16="http://schemas.microsoft.com/office/drawing/2014/main" val="620634821"/>
                  </a:ext>
                </a:extLst>
              </a:tr>
              <a:tr h="302234">
                <a:tc>
                  <a:txBody>
                    <a:bodyPr/>
                    <a:lstStyle/>
                    <a:p>
                      <a:r>
                        <a:rPr lang="en-GB" sz="1200" b="1" dirty="0"/>
                        <a:t>Total Overheads</a:t>
                      </a:r>
                    </a:p>
                  </a:txBody>
                  <a:tcPr marL="68580" marR="68580" marT="34290" marB="34290"/>
                </a:tc>
                <a:tc>
                  <a:txBody>
                    <a:bodyPr/>
                    <a:lstStyle/>
                    <a:p>
                      <a:pPr algn="ctr"/>
                      <a:r>
                        <a:rPr lang="en-GB" sz="1200" b="1" dirty="0"/>
                        <a:t>127.934</a:t>
                      </a:r>
                    </a:p>
                  </a:txBody>
                  <a:tcPr marL="68580" marR="68580" marT="34290" marB="34290"/>
                </a:tc>
                <a:tc>
                  <a:txBody>
                    <a:bodyPr/>
                    <a:lstStyle/>
                    <a:p>
                      <a:pPr algn="ctr"/>
                      <a:r>
                        <a:rPr lang="en-GB" sz="1200" b="1" dirty="0"/>
                        <a:t>119,106</a:t>
                      </a:r>
                    </a:p>
                  </a:txBody>
                  <a:tcPr marL="68580" marR="68580" marT="34290" marB="34290"/>
                </a:tc>
                <a:extLst>
                  <a:ext uri="{0D108BD9-81ED-4DB2-BD59-A6C34878D82A}">
                    <a16:rowId xmlns:a16="http://schemas.microsoft.com/office/drawing/2014/main" val="90817944"/>
                  </a:ext>
                </a:extLst>
              </a:tr>
              <a:tr h="267261">
                <a:tc>
                  <a:txBody>
                    <a:bodyPr/>
                    <a:lstStyle/>
                    <a:p>
                      <a:r>
                        <a:rPr lang="en-GB" sz="1200" dirty="0"/>
                        <a:t>Provision</a:t>
                      </a:r>
                      <a:r>
                        <a:rPr lang="en-GB" sz="1200" baseline="0" dirty="0"/>
                        <a:t> for Corporation Tax</a:t>
                      </a:r>
                      <a:endParaRPr lang="en-GB" sz="1200" dirty="0"/>
                    </a:p>
                  </a:txBody>
                  <a:tcPr marL="68580" marR="68580" marT="34290" marB="34290"/>
                </a:tc>
                <a:tc>
                  <a:txBody>
                    <a:bodyPr/>
                    <a:lstStyle/>
                    <a:p>
                      <a:pPr algn="ctr"/>
                      <a:r>
                        <a:rPr lang="en-GB" sz="1200" dirty="0"/>
                        <a:t>604</a:t>
                      </a:r>
                    </a:p>
                  </a:txBody>
                  <a:tcPr marL="68580" marR="68580" marT="34290" marB="34290"/>
                </a:tc>
                <a:tc>
                  <a:txBody>
                    <a:bodyPr/>
                    <a:lstStyle/>
                    <a:p>
                      <a:pPr algn="ctr"/>
                      <a:r>
                        <a:rPr lang="en-GB" sz="1200" dirty="0"/>
                        <a:t>2,452</a:t>
                      </a:r>
                    </a:p>
                  </a:txBody>
                  <a:tcPr marL="68580" marR="68580" marT="34290" marB="34290"/>
                </a:tc>
                <a:extLst>
                  <a:ext uri="{0D108BD9-81ED-4DB2-BD59-A6C34878D82A}">
                    <a16:rowId xmlns:a16="http://schemas.microsoft.com/office/drawing/2014/main" val="2657915336"/>
                  </a:ext>
                </a:extLst>
              </a:tr>
              <a:tr h="302234">
                <a:tc>
                  <a:txBody>
                    <a:bodyPr/>
                    <a:lstStyle/>
                    <a:p>
                      <a:r>
                        <a:rPr lang="en-GB" sz="1200" b="1" dirty="0"/>
                        <a:t>Net Profit</a:t>
                      </a:r>
                      <a:r>
                        <a:rPr lang="en-GB" sz="1200" b="1" baseline="0" dirty="0"/>
                        <a:t> after Tax</a:t>
                      </a:r>
                      <a:endParaRPr lang="en-GB" sz="1200" b="1" dirty="0"/>
                    </a:p>
                  </a:txBody>
                  <a:tcPr marL="68580" marR="68580" marT="34290" marB="34290"/>
                </a:tc>
                <a:tc>
                  <a:txBody>
                    <a:bodyPr/>
                    <a:lstStyle/>
                    <a:p>
                      <a:pPr algn="ctr"/>
                      <a:r>
                        <a:rPr lang="en-GB" sz="1200" b="1" dirty="0"/>
                        <a:t>7,000</a:t>
                      </a:r>
                    </a:p>
                  </a:txBody>
                  <a:tcPr marL="68580" marR="68580" marT="34290" marB="34290"/>
                </a:tc>
                <a:tc>
                  <a:txBody>
                    <a:bodyPr/>
                    <a:lstStyle/>
                    <a:p>
                      <a:pPr algn="ctr"/>
                      <a:r>
                        <a:rPr lang="en-GB" sz="1200" b="1" dirty="0"/>
                        <a:t>15,545</a:t>
                      </a:r>
                    </a:p>
                  </a:txBody>
                  <a:tcPr marL="68580" marR="68580" marT="34290" marB="34290"/>
                </a:tc>
                <a:extLst>
                  <a:ext uri="{0D108BD9-81ED-4DB2-BD59-A6C34878D82A}">
                    <a16:rowId xmlns:a16="http://schemas.microsoft.com/office/drawing/2014/main" val="1322395163"/>
                  </a:ext>
                </a:extLst>
              </a:tr>
            </a:tbl>
          </a:graphicData>
        </a:graphic>
      </p:graphicFrame>
      <p:sp>
        <p:nvSpPr>
          <p:cNvPr id="5" name="Oval 4"/>
          <p:cNvSpPr/>
          <p:nvPr/>
        </p:nvSpPr>
        <p:spPr>
          <a:xfrm>
            <a:off x="4399047" y="3078528"/>
            <a:ext cx="719092" cy="2986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a:cxnSpLocks/>
          </p:cNvCxnSpPr>
          <p:nvPr/>
        </p:nvCxnSpPr>
        <p:spPr>
          <a:xfrm flipV="1">
            <a:off x="1349153" y="3513632"/>
            <a:ext cx="0" cy="189517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cxnSpLocks/>
          </p:cNvCxnSpPr>
          <p:nvPr/>
        </p:nvCxnSpPr>
        <p:spPr>
          <a:xfrm flipV="1">
            <a:off x="1349153" y="3216686"/>
            <a:ext cx="3056546" cy="29694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a:off x="1349153" y="5408802"/>
            <a:ext cx="331480"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6A45E4E4-700E-4451-8D2E-6771EC0CBEBF}"/>
              </a:ext>
            </a:extLst>
          </p:cNvPr>
          <p:cNvSpPr/>
          <p:nvPr/>
        </p:nvSpPr>
        <p:spPr>
          <a:xfrm>
            <a:off x="4417906" y="4037041"/>
            <a:ext cx="719092" cy="25367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a:extLst>
              <a:ext uri="{FF2B5EF4-FFF2-40B4-BE49-F238E27FC236}">
                <a16:creationId xmlns:a16="http://schemas.microsoft.com/office/drawing/2014/main" id="{FB5EEC1B-9796-46F8-A9D7-610AAA49C637}"/>
              </a:ext>
            </a:extLst>
          </p:cNvPr>
          <p:cNvCxnSpPr>
            <a:cxnSpLocks/>
            <a:endCxn id="22" idx="2"/>
          </p:cNvCxnSpPr>
          <p:nvPr/>
        </p:nvCxnSpPr>
        <p:spPr>
          <a:xfrm flipV="1">
            <a:off x="1415126" y="4163880"/>
            <a:ext cx="3002780" cy="16082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0BD8249-D5DE-496D-8679-EE89F2EA2FF4}"/>
              </a:ext>
            </a:extLst>
          </p:cNvPr>
          <p:cNvCxnSpPr>
            <a:cxnSpLocks/>
          </p:cNvCxnSpPr>
          <p:nvPr/>
        </p:nvCxnSpPr>
        <p:spPr>
          <a:xfrm flipV="1">
            <a:off x="1402972" y="4311045"/>
            <a:ext cx="5495" cy="131237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BEA30F5-B576-401A-A086-F39EBC0DCD86}"/>
              </a:ext>
            </a:extLst>
          </p:cNvPr>
          <p:cNvCxnSpPr>
            <a:cxnSpLocks/>
          </p:cNvCxnSpPr>
          <p:nvPr/>
        </p:nvCxnSpPr>
        <p:spPr>
          <a:xfrm flipV="1">
            <a:off x="1402972" y="5623424"/>
            <a:ext cx="264343" cy="788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DEEE735D-07BB-0D4D-EF45-3B57FD4FE9CB}"/>
              </a:ext>
            </a:extLst>
          </p:cNvPr>
          <p:cNvSpPr/>
          <p:nvPr/>
        </p:nvSpPr>
        <p:spPr>
          <a:xfrm>
            <a:off x="4442567" y="4338427"/>
            <a:ext cx="719092" cy="243678"/>
          </a:xfrm>
          <a:prstGeom prst="ellipse">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 name="Straight Arrow Connector 3">
            <a:extLst>
              <a:ext uri="{FF2B5EF4-FFF2-40B4-BE49-F238E27FC236}">
                <a16:creationId xmlns:a16="http://schemas.microsoft.com/office/drawing/2014/main" id="{02368469-FA81-206E-5BB7-EDF77F3E401C}"/>
              </a:ext>
            </a:extLst>
          </p:cNvPr>
          <p:cNvCxnSpPr>
            <a:cxnSpLocks/>
          </p:cNvCxnSpPr>
          <p:nvPr/>
        </p:nvCxnSpPr>
        <p:spPr>
          <a:xfrm flipV="1">
            <a:off x="1543909" y="4474926"/>
            <a:ext cx="2917273" cy="147129"/>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78AC517-0233-9E38-41D5-EEF0CA63E5EE}"/>
              </a:ext>
            </a:extLst>
          </p:cNvPr>
          <p:cNvCxnSpPr>
            <a:cxnSpLocks/>
          </p:cNvCxnSpPr>
          <p:nvPr/>
        </p:nvCxnSpPr>
        <p:spPr>
          <a:xfrm flipV="1">
            <a:off x="1543909" y="4622055"/>
            <a:ext cx="0" cy="1187782"/>
          </a:xfrm>
          <a:prstGeom prst="line">
            <a:avLst/>
          </a:prstGeom>
          <a:ln>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2DCC06E-ADCE-C787-37ED-F03C3AA95E3D}"/>
              </a:ext>
            </a:extLst>
          </p:cNvPr>
          <p:cNvCxnSpPr>
            <a:cxnSpLocks/>
          </p:cNvCxnSpPr>
          <p:nvPr/>
        </p:nvCxnSpPr>
        <p:spPr>
          <a:xfrm>
            <a:off x="1537011" y="5809837"/>
            <a:ext cx="120104" cy="2195"/>
          </a:xfrm>
          <a:prstGeom prst="straightConnector1">
            <a:avLst/>
          </a:prstGeom>
          <a:ln>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65824" y="1155775"/>
            <a:ext cx="7457243" cy="853971"/>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GB" altLang="en-US" sz="1800" b="1" dirty="0">
                <a:solidFill>
                  <a:srgbClr val="C00000"/>
                </a:solidFill>
                <a:latin typeface="+mn-lt"/>
              </a:rPr>
              <a:t>BALANCE SHEET NUMBERS – SEE WEBSITE DOCUMENT FOR MORE DETAIL</a:t>
            </a:r>
            <a:br>
              <a:rPr lang="en-GB" altLang="en-US" sz="1800" dirty="0">
                <a:latin typeface="+mn-lt"/>
              </a:rPr>
            </a:br>
            <a:endParaRPr lang="en-US" altLang="en-US" sz="1800" dirty="0">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1786372567"/>
              </p:ext>
            </p:extLst>
          </p:nvPr>
        </p:nvGraphicFramePr>
        <p:xfrm>
          <a:off x="1305017" y="1842052"/>
          <a:ext cx="6187736" cy="4283052"/>
        </p:xfrm>
        <a:graphic>
          <a:graphicData uri="http://schemas.openxmlformats.org/drawingml/2006/table">
            <a:tbl>
              <a:tblPr firstRow="1" bandRow="1">
                <a:tableStyleId>{2D5ABB26-0587-4C30-8999-92F81FD0307C}</a:tableStyleId>
              </a:tblPr>
              <a:tblGrid>
                <a:gridCol w="3151573">
                  <a:extLst>
                    <a:ext uri="{9D8B030D-6E8A-4147-A177-3AD203B41FA5}">
                      <a16:colId xmlns:a16="http://schemas.microsoft.com/office/drawing/2014/main" val="1841140030"/>
                    </a:ext>
                  </a:extLst>
                </a:gridCol>
                <a:gridCol w="1393112">
                  <a:extLst>
                    <a:ext uri="{9D8B030D-6E8A-4147-A177-3AD203B41FA5}">
                      <a16:colId xmlns:a16="http://schemas.microsoft.com/office/drawing/2014/main" val="1407441699"/>
                    </a:ext>
                  </a:extLst>
                </a:gridCol>
                <a:gridCol w="323905">
                  <a:extLst>
                    <a:ext uri="{9D8B030D-6E8A-4147-A177-3AD203B41FA5}">
                      <a16:colId xmlns:a16="http://schemas.microsoft.com/office/drawing/2014/main" val="3853165682"/>
                    </a:ext>
                  </a:extLst>
                </a:gridCol>
                <a:gridCol w="1319146">
                  <a:extLst>
                    <a:ext uri="{9D8B030D-6E8A-4147-A177-3AD203B41FA5}">
                      <a16:colId xmlns:a16="http://schemas.microsoft.com/office/drawing/2014/main" val="2445271345"/>
                    </a:ext>
                  </a:extLst>
                </a:gridCol>
              </a:tblGrid>
              <a:tr h="134852">
                <a:tc>
                  <a:txBody>
                    <a:bodyPr/>
                    <a:lstStyle/>
                    <a:p>
                      <a:pPr>
                        <a:lnSpc>
                          <a:spcPts val="1200"/>
                        </a:lnSpc>
                      </a:pPr>
                      <a:r>
                        <a:rPr lang="en-GB" sz="1200" b="1" dirty="0"/>
                        <a:t>Fixed &amp; Current Assets</a:t>
                      </a:r>
                    </a:p>
                  </a:txBody>
                  <a:tcPr marL="68580" marR="68580" marT="34290" marB="34290"/>
                </a:tc>
                <a:tc>
                  <a:txBody>
                    <a:bodyPr/>
                    <a:lstStyle/>
                    <a:p>
                      <a:pPr algn="r">
                        <a:lnSpc>
                          <a:spcPts val="1200"/>
                        </a:lnSpc>
                      </a:pPr>
                      <a:r>
                        <a:rPr lang="en-GB" sz="1200" b="1" dirty="0"/>
                        <a:t>2025</a:t>
                      </a:r>
                    </a:p>
                  </a:txBody>
                  <a:tcPr marL="68580" marR="68580" marT="34290" marB="34290"/>
                </a:tc>
                <a:tc>
                  <a:txBody>
                    <a:bodyPr/>
                    <a:lstStyle/>
                    <a:p>
                      <a:pPr algn="r">
                        <a:lnSpc>
                          <a:spcPts val="1200"/>
                        </a:lnSpc>
                      </a:pPr>
                      <a:endParaRPr lang="en-GB" sz="1200" b="1" dirty="0"/>
                    </a:p>
                  </a:txBody>
                  <a:tcPr marL="68580" marR="68580" marT="34290" marB="34290"/>
                </a:tc>
                <a:tc>
                  <a:txBody>
                    <a:bodyPr/>
                    <a:lstStyle/>
                    <a:p>
                      <a:pPr algn="r">
                        <a:lnSpc>
                          <a:spcPts val="1200"/>
                        </a:lnSpc>
                      </a:pPr>
                      <a:r>
                        <a:rPr lang="en-GB" sz="1200" b="1" dirty="0"/>
                        <a:t>2024</a:t>
                      </a:r>
                    </a:p>
                  </a:txBody>
                  <a:tcPr marL="68580" marR="68580" marT="34290" marB="34290"/>
                </a:tc>
                <a:extLst>
                  <a:ext uri="{0D108BD9-81ED-4DB2-BD59-A6C34878D82A}">
                    <a16:rowId xmlns:a16="http://schemas.microsoft.com/office/drawing/2014/main" val="1271378757"/>
                  </a:ext>
                </a:extLst>
              </a:tr>
              <a:tr h="278009">
                <a:tc>
                  <a:txBody>
                    <a:bodyPr/>
                    <a:lstStyle/>
                    <a:p>
                      <a:pPr>
                        <a:lnSpc>
                          <a:spcPts val="1200"/>
                        </a:lnSpc>
                      </a:pPr>
                      <a:r>
                        <a:rPr lang="en-GB" sz="1200" dirty="0"/>
                        <a:t>	Fixtures &amp; Fittings</a:t>
                      </a:r>
                    </a:p>
                  </a:txBody>
                  <a:tcPr marL="68580" marR="68580" marT="34290" marB="34290"/>
                </a:tc>
                <a:tc>
                  <a:txBody>
                    <a:bodyPr/>
                    <a:lstStyle/>
                    <a:p>
                      <a:pPr algn="r"/>
                      <a:r>
                        <a:rPr lang="en-GB" sz="1200" dirty="0"/>
                        <a:t>15,555</a:t>
                      </a:r>
                    </a:p>
                  </a:txBody>
                  <a:tcPr marL="68580" marR="68580" marT="34290" marB="34290"/>
                </a:tc>
                <a:tc>
                  <a:txBody>
                    <a:bodyPr/>
                    <a:lstStyle/>
                    <a:p>
                      <a:pPr algn="r"/>
                      <a:endParaRPr lang="en-GB" sz="1200" dirty="0"/>
                    </a:p>
                  </a:txBody>
                  <a:tcPr marL="68580" marR="68580" marT="34290" marB="34290"/>
                </a:tc>
                <a:tc>
                  <a:txBody>
                    <a:bodyPr/>
                    <a:lstStyle/>
                    <a:p>
                      <a:pPr algn="r"/>
                      <a:r>
                        <a:rPr lang="en-GB" sz="1200" dirty="0"/>
                        <a:t>19,067</a:t>
                      </a:r>
                    </a:p>
                  </a:txBody>
                  <a:tcPr marL="68580" marR="68580" marT="34290" marB="34290"/>
                </a:tc>
                <a:extLst>
                  <a:ext uri="{0D108BD9-81ED-4DB2-BD59-A6C34878D82A}">
                    <a16:rowId xmlns:a16="http://schemas.microsoft.com/office/drawing/2014/main" val="1148821706"/>
                  </a:ext>
                </a:extLst>
              </a:tr>
              <a:tr h="278009">
                <a:tc>
                  <a:txBody>
                    <a:bodyPr/>
                    <a:lstStyle/>
                    <a:p>
                      <a:pPr>
                        <a:lnSpc>
                          <a:spcPts val="1200"/>
                        </a:lnSpc>
                      </a:pPr>
                      <a:r>
                        <a:rPr lang="en-GB" sz="1200" dirty="0"/>
                        <a:t>	Stock</a:t>
                      </a:r>
                    </a:p>
                  </a:txBody>
                  <a:tcPr marL="68580" marR="68580" marT="34290" marB="34290"/>
                </a:tc>
                <a:tc>
                  <a:txBody>
                    <a:bodyPr/>
                    <a:lstStyle/>
                    <a:p>
                      <a:pPr algn="r"/>
                      <a:r>
                        <a:rPr lang="en-GB" sz="1200" dirty="0"/>
                        <a:t>23,282</a:t>
                      </a:r>
                    </a:p>
                  </a:txBody>
                  <a:tcPr marL="68580" marR="68580" marT="34290" marB="34290"/>
                </a:tc>
                <a:tc>
                  <a:txBody>
                    <a:bodyPr/>
                    <a:lstStyle/>
                    <a:p>
                      <a:pPr algn="r"/>
                      <a:endParaRPr lang="en-GB" sz="1200" dirty="0"/>
                    </a:p>
                  </a:txBody>
                  <a:tcPr marL="68580" marR="68580" marT="34290" marB="34290"/>
                </a:tc>
                <a:tc>
                  <a:txBody>
                    <a:bodyPr/>
                    <a:lstStyle/>
                    <a:p>
                      <a:pPr algn="r"/>
                      <a:r>
                        <a:rPr lang="en-GB" sz="1200" dirty="0"/>
                        <a:t>21,810</a:t>
                      </a:r>
                    </a:p>
                  </a:txBody>
                  <a:tcPr marL="68580" marR="68580" marT="34290" marB="34290"/>
                </a:tc>
                <a:extLst>
                  <a:ext uri="{0D108BD9-81ED-4DB2-BD59-A6C34878D82A}">
                    <a16:rowId xmlns:a16="http://schemas.microsoft.com/office/drawing/2014/main" val="4193139533"/>
                  </a:ext>
                </a:extLst>
              </a:tr>
              <a:tr h="403182">
                <a:tc>
                  <a:txBody>
                    <a:bodyPr/>
                    <a:lstStyle/>
                    <a:p>
                      <a:pPr>
                        <a:lnSpc>
                          <a:spcPts val="1200"/>
                        </a:lnSpc>
                      </a:pPr>
                      <a:r>
                        <a:rPr lang="en-GB" sz="1200" dirty="0"/>
                        <a:t>	Bank,</a:t>
                      </a:r>
                      <a:r>
                        <a:rPr lang="en-GB" sz="1200" baseline="0" dirty="0"/>
                        <a:t> Cash and Debtors</a:t>
                      </a:r>
                      <a:endParaRPr lang="en-GB" sz="1200" dirty="0"/>
                    </a:p>
                  </a:txBody>
                  <a:tcPr marL="68580" marR="68580" marT="34290" marB="34290"/>
                </a:tc>
                <a:tc>
                  <a:txBody>
                    <a:bodyPr/>
                    <a:lstStyle/>
                    <a:p>
                      <a:pPr algn="r"/>
                      <a:r>
                        <a:rPr lang="en-GB" sz="1200" dirty="0"/>
                        <a:t>93,809</a:t>
                      </a:r>
                    </a:p>
                  </a:txBody>
                  <a:tcPr marL="68580" marR="68580" marT="34290" marB="34290"/>
                </a:tc>
                <a:tc>
                  <a:txBody>
                    <a:bodyPr/>
                    <a:lstStyle/>
                    <a:p>
                      <a:pPr algn="r"/>
                      <a:endParaRPr lang="en-GB" sz="1200" dirty="0"/>
                    </a:p>
                  </a:txBody>
                  <a:tcPr marL="68580" marR="68580" marT="34290" marB="34290"/>
                </a:tc>
                <a:tc>
                  <a:txBody>
                    <a:bodyPr/>
                    <a:lstStyle/>
                    <a:p>
                      <a:pPr algn="r"/>
                      <a:r>
                        <a:rPr lang="en-GB" sz="1200" dirty="0"/>
                        <a:t>94,892</a:t>
                      </a:r>
                    </a:p>
                  </a:txBody>
                  <a:tcPr marL="68580" marR="68580" marT="34290" marB="34290"/>
                </a:tc>
                <a:extLst>
                  <a:ext uri="{0D108BD9-81ED-4DB2-BD59-A6C34878D82A}">
                    <a16:rowId xmlns:a16="http://schemas.microsoft.com/office/drawing/2014/main" val="1322111924"/>
                  </a:ext>
                </a:extLst>
              </a:tr>
              <a:tr h="256354">
                <a:tc>
                  <a:txBody>
                    <a:bodyPr/>
                    <a:lstStyle/>
                    <a:p>
                      <a:pPr>
                        <a:lnSpc>
                          <a:spcPts val="1200"/>
                        </a:lnSpc>
                      </a:pPr>
                      <a:r>
                        <a:rPr lang="en-GB" sz="1200" b="1" dirty="0"/>
                        <a:t>Current Liabilities</a:t>
                      </a:r>
                    </a:p>
                  </a:txBody>
                  <a:tcPr marL="68580" marR="68580" marT="34290" marB="34290"/>
                </a:tc>
                <a:tc>
                  <a:txBody>
                    <a:bodyPr/>
                    <a:lstStyle/>
                    <a:p>
                      <a:pPr algn="r">
                        <a:lnSpc>
                          <a:spcPts val="1200"/>
                        </a:lnSpc>
                      </a:pPr>
                      <a:endParaRPr lang="en-GB" sz="1200" dirty="0"/>
                    </a:p>
                  </a:txBody>
                  <a:tcPr marL="68580" marR="68580" marT="34290" marB="34290"/>
                </a:tc>
                <a:tc>
                  <a:txBody>
                    <a:bodyPr/>
                    <a:lstStyle/>
                    <a:p>
                      <a:pPr algn="r">
                        <a:lnSpc>
                          <a:spcPts val="1200"/>
                        </a:lnSpc>
                      </a:pPr>
                      <a:endParaRPr lang="en-GB" sz="1200" dirty="0"/>
                    </a:p>
                  </a:txBody>
                  <a:tcPr marL="68580" marR="68580" marT="34290" marB="34290"/>
                </a:tc>
                <a:tc>
                  <a:txBody>
                    <a:bodyPr/>
                    <a:lstStyle/>
                    <a:p>
                      <a:pPr algn="r">
                        <a:lnSpc>
                          <a:spcPts val="1200"/>
                        </a:lnSpc>
                      </a:pPr>
                      <a:endParaRPr lang="en-GB" sz="1200" dirty="0"/>
                    </a:p>
                  </a:txBody>
                  <a:tcPr marL="68580" marR="68580" marT="34290" marB="34290"/>
                </a:tc>
                <a:extLst>
                  <a:ext uri="{0D108BD9-81ED-4DB2-BD59-A6C34878D82A}">
                    <a16:rowId xmlns:a16="http://schemas.microsoft.com/office/drawing/2014/main" val="1302363450"/>
                  </a:ext>
                </a:extLst>
              </a:tr>
              <a:tr h="422132">
                <a:tc>
                  <a:txBody>
                    <a:bodyPr/>
                    <a:lstStyle/>
                    <a:p>
                      <a:pPr>
                        <a:lnSpc>
                          <a:spcPts val="1200"/>
                        </a:lnSpc>
                      </a:pPr>
                      <a:r>
                        <a:rPr lang="en-GB" sz="1200" dirty="0"/>
                        <a:t>	Creditors</a:t>
                      </a:r>
                      <a:r>
                        <a:rPr lang="en-GB" sz="1200" baseline="0" dirty="0"/>
                        <a:t> and HMRC</a:t>
                      </a:r>
                      <a:endParaRPr lang="en-GB" sz="1200" dirty="0"/>
                    </a:p>
                  </a:txBody>
                  <a:tcPr marL="68580" marR="68580" marT="34290" marB="34290"/>
                </a:tc>
                <a:tc>
                  <a:txBody>
                    <a:bodyPr/>
                    <a:lstStyle/>
                    <a:p>
                      <a:pPr algn="r">
                        <a:lnSpc>
                          <a:spcPts val="1200"/>
                        </a:lnSpc>
                      </a:pPr>
                      <a:r>
                        <a:rPr lang="en-GB" sz="1200" dirty="0"/>
                        <a:t>(36,051)</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r">
                        <a:lnSpc>
                          <a:spcPts val="1200"/>
                        </a:lnSpc>
                      </a:pPr>
                      <a:endParaRPr lang="en-GB" sz="1200" dirty="0"/>
                    </a:p>
                  </a:txBody>
                  <a:tcPr marL="68580" marR="68580" marT="34290" marB="34290">
                    <a:lnB w="12700" cap="flat" cmpd="sng" algn="ctr">
                      <a:noFill/>
                      <a:prstDash val="solid"/>
                      <a:round/>
                      <a:headEnd type="none" w="med" len="med"/>
                      <a:tailEnd type="none" w="med" len="med"/>
                    </a:lnB>
                  </a:tcPr>
                </a:tc>
                <a:tc>
                  <a:txBody>
                    <a:bodyPr/>
                    <a:lstStyle/>
                    <a:p>
                      <a:pPr algn="r">
                        <a:lnSpc>
                          <a:spcPts val="1200"/>
                        </a:lnSpc>
                      </a:pPr>
                      <a:r>
                        <a:rPr lang="en-GB" sz="1200" dirty="0"/>
                        <a:t>(46,174)</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100258"/>
                  </a:ext>
                </a:extLst>
              </a:tr>
              <a:tr h="347421">
                <a:tc>
                  <a:txBody>
                    <a:bodyPr/>
                    <a:lstStyle/>
                    <a:p>
                      <a:pPr algn="l">
                        <a:lnSpc>
                          <a:spcPts val="1200"/>
                        </a:lnSpc>
                      </a:pPr>
                      <a:r>
                        <a:rPr lang="en-GB" sz="1200" b="1" u="none" dirty="0"/>
                        <a:t>Total </a:t>
                      </a:r>
                      <a:r>
                        <a:rPr lang="en-GB" sz="1200" b="1" u="none" baseline="0" dirty="0"/>
                        <a:t>Assets Less Current Liabilities</a:t>
                      </a:r>
                      <a:endParaRPr lang="en-GB" sz="1200" b="1" u="none" dirty="0"/>
                    </a:p>
                  </a:txBody>
                  <a:tcPr marL="68580" marR="68580" marT="34290" marB="34290">
                    <a:lnR>
                      <a:noFill/>
                    </a:lnR>
                  </a:tcPr>
                </a:tc>
                <a:tc>
                  <a:txBody>
                    <a:bodyPr/>
                    <a:lstStyle/>
                    <a:p>
                      <a:pPr algn="r">
                        <a:lnSpc>
                          <a:spcPts val="1200"/>
                        </a:lnSpc>
                      </a:pPr>
                      <a:r>
                        <a:rPr lang="en-GB" sz="1200" b="1" dirty="0"/>
                        <a:t>96,595</a:t>
                      </a:r>
                    </a:p>
                  </a:txBody>
                  <a:tcPr marL="68580" marR="68580" marT="34290" marB="34290">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lnSpc>
                          <a:spcPts val="1200"/>
                        </a:lnSpc>
                      </a:pPr>
                      <a:endParaRPr lang="en-GB" sz="1200" b="1" dirty="0"/>
                    </a:p>
                  </a:txBody>
                  <a:tcPr marL="68580" marR="68580" marT="34290" marB="34290">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a:lnSpc>
                          <a:spcPts val="1200"/>
                        </a:lnSpc>
                      </a:pPr>
                      <a:r>
                        <a:rPr lang="en-GB" sz="1200" b="1" dirty="0"/>
                        <a:t>89,595</a:t>
                      </a:r>
                    </a:p>
                  </a:txBody>
                  <a:tcPr marL="68580" marR="68580" marT="34290" marB="34290">
                    <a:lnL>
                      <a:noFill/>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47159551"/>
                  </a:ext>
                </a:extLst>
              </a:tr>
              <a:tr h="319286">
                <a:tc>
                  <a:txBody>
                    <a:bodyPr/>
                    <a:lstStyle/>
                    <a:p>
                      <a:pPr>
                        <a:lnSpc>
                          <a:spcPts val="1200"/>
                        </a:lnSpc>
                      </a:pPr>
                      <a:r>
                        <a:rPr lang="en-GB" sz="1200" b="1" dirty="0"/>
                        <a:t>Long</a:t>
                      </a:r>
                      <a:r>
                        <a:rPr lang="en-GB" sz="1200" b="1" baseline="0" dirty="0"/>
                        <a:t> Term Liabilities</a:t>
                      </a:r>
                      <a:endParaRPr lang="en-GB" sz="1200" b="1" dirty="0"/>
                    </a:p>
                  </a:txBody>
                  <a:tcPr marL="68580" marR="68580" marT="34290" marB="34290"/>
                </a:tc>
                <a:tc>
                  <a:txBody>
                    <a:bodyPr/>
                    <a:lstStyle/>
                    <a:p>
                      <a:pPr algn="r">
                        <a:lnSpc>
                          <a:spcPts val="1200"/>
                        </a:lnSpc>
                      </a:pPr>
                      <a:endParaRPr lang="en-GB" sz="1200" b="1" dirty="0"/>
                    </a:p>
                  </a:txBody>
                  <a:tcPr marL="68580" marR="68580" marT="34290" marB="34290">
                    <a:lnT>
                      <a:noFill/>
                    </a:lnT>
                  </a:tcPr>
                </a:tc>
                <a:tc>
                  <a:txBody>
                    <a:bodyPr/>
                    <a:lstStyle/>
                    <a:p>
                      <a:pPr algn="r">
                        <a:lnSpc>
                          <a:spcPts val="1200"/>
                        </a:lnSpc>
                      </a:pPr>
                      <a:endParaRPr lang="en-GB" sz="1200" b="1" dirty="0"/>
                    </a:p>
                  </a:txBody>
                  <a:tcPr marL="68580" marR="68580" marT="34290" marB="34290">
                    <a:lnT>
                      <a:noFill/>
                    </a:lnT>
                  </a:tcPr>
                </a:tc>
                <a:tc>
                  <a:txBody>
                    <a:bodyPr/>
                    <a:lstStyle/>
                    <a:p>
                      <a:pPr algn="r">
                        <a:lnSpc>
                          <a:spcPts val="1200"/>
                        </a:lnSpc>
                      </a:pPr>
                      <a:endParaRPr lang="en-GB" sz="1200" b="1" dirty="0"/>
                    </a:p>
                  </a:txBody>
                  <a:tcPr marL="68580" marR="68580" marT="34290" marB="34290"/>
                </a:tc>
                <a:extLst>
                  <a:ext uri="{0D108BD9-81ED-4DB2-BD59-A6C34878D82A}">
                    <a16:rowId xmlns:a16="http://schemas.microsoft.com/office/drawing/2014/main" val="1946169895"/>
                  </a:ext>
                </a:extLst>
              </a:tr>
              <a:tr h="256354">
                <a:tc>
                  <a:txBody>
                    <a:bodyPr/>
                    <a:lstStyle/>
                    <a:p>
                      <a:pPr>
                        <a:lnSpc>
                          <a:spcPts val="1200"/>
                        </a:lnSpc>
                      </a:pPr>
                      <a:r>
                        <a:rPr lang="en-GB" sz="1200" b="0" dirty="0"/>
                        <a:t>Loans </a:t>
                      </a:r>
                    </a:p>
                  </a:txBody>
                  <a:tcPr marL="68580" marR="68580" marT="34290" marB="34290"/>
                </a:tc>
                <a:tc>
                  <a:txBody>
                    <a:bodyPr/>
                    <a:lstStyle/>
                    <a:p>
                      <a:pPr algn="r">
                        <a:lnSpc>
                          <a:spcPts val="1200"/>
                        </a:lnSpc>
                      </a:pPr>
                      <a:r>
                        <a:rPr lang="en-GB" sz="1200" b="0" dirty="0"/>
                        <a:t>(5,121) </a:t>
                      </a:r>
                    </a:p>
                  </a:txBody>
                  <a:tcPr marL="68580" marR="68580" marT="34290" marB="34290"/>
                </a:tc>
                <a:tc>
                  <a:txBody>
                    <a:bodyPr/>
                    <a:lstStyle/>
                    <a:p>
                      <a:pPr algn="r">
                        <a:lnSpc>
                          <a:spcPts val="1200"/>
                        </a:lnSpc>
                      </a:pPr>
                      <a:endParaRPr lang="en-GB" sz="1200" b="0" dirty="0"/>
                    </a:p>
                  </a:txBody>
                  <a:tcPr marL="68580" marR="68580" marT="34290" marB="34290"/>
                </a:tc>
                <a:tc>
                  <a:txBody>
                    <a:bodyPr/>
                    <a:lstStyle/>
                    <a:p>
                      <a:pPr algn="r">
                        <a:lnSpc>
                          <a:spcPts val="1200"/>
                        </a:lnSpc>
                      </a:pPr>
                      <a:r>
                        <a:rPr lang="en-GB" sz="1200" b="0" dirty="0"/>
                        <a:t>(5,121) </a:t>
                      </a:r>
                    </a:p>
                  </a:txBody>
                  <a:tcPr marL="68580" marR="68580" marT="34290" marB="34290"/>
                </a:tc>
                <a:extLst>
                  <a:ext uri="{0D108BD9-81ED-4DB2-BD59-A6C34878D82A}">
                    <a16:rowId xmlns:a16="http://schemas.microsoft.com/office/drawing/2014/main" val="620634821"/>
                  </a:ext>
                </a:extLst>
              </a:tr>
              <a:tr h="162357">
                <a:tc>
                  <a:txBody>
                    <a:bodyPr/>
                    <a:lstStyle/>
                    <a:p>
                      <a:pPr>
                        <a:lnSpc>
                          <a:spcPts val="400"/>
                        </a:lnSpc>
                      </a:pPr>
                      <a:endParaRPr lang="en-GB" sz="1200" dirty="0"/>
                    </a:p>
                  </a:txBody>
                  <a:tcPr marL="68580" marR="68580" marT="34290" marB="34290"/>
                </a:tc>
                <a:tc>
                  <a:txBody>
                    <a:bodyPr/>
                    <a:lstStyle/>
                    <a:p>
                      <a:pPr algn="r">
                        <a:lnSpc>
                          <a:spcPts val="400"/>
                        </a:lnSpc>
                      </a:pPr>
                      <a:endParaRPr lang="en-GB" sz="1200" dirty="0"/>
                    </a:p>
                  </a:txBody>
                  <a:tcPr marL="68580" marR="68580" marT="34290" marB="34290">
                    <a:lnB w="12700" cap="flat" cmpd="sng" algn="ctr">
                      <a:solidFill>
                        <a:schemeClr val="tx1"/>
                      </a:solidFill>
                      <a:prstDash val="solid"/>
                      <a:round/>
                      <a:headEnd type="none" w="med" len="med"/>
                      <a:tailEnd type="none" w="med" len="med"/>
                    </a:lnB>
                  </a:tcPr>
                </a:tc>
                <a:tc>
                  <a:txBody>
                    <a:bodyPr/>
                    <a:lstStyle/>
                    <a:p>
                      <a:pPr algn="r">
                        <a:lnSpc>
                          <a:spcPts val="400"/>
                        </a:lnSpc>
                      </a:pPr>
                      <a:endParaRPr lang="en-GB" sz="1200" dirty="0"/>
                    </a:p>
                  </a:txBody>
                  <a:tcPr marL="68580" marR="68580" marT="34290" marB="34290"/>
                </a:tc>
                <a:tc>
                  <a:txBody>
                    <a:bodyPr/>
                    <a:lstStyle/>
                    <a:p>
                      <a:pPr algn="r">
                        <a:lnSpc>
                          <a:spcPts val="400"/>
                        </a:lnSpc>
                      </a:pPr>
                      <a:endParaRPr lang="en-GB" sz="1200" dirty="0"/>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3181646"/>
                  </a:ext>
                </a:extLst>
              </a:tr>
              <a:tr h="256354">
                <a:tc>
                  <a:txBody>
                    <a:bodyPr/>
                    <a:lstStyle/>
                    <a:p>
                      <a:pPr>
                        <a:lnSpc>
                          <a:spcPts val="1200"/>
                        </a:lnSpc>
                      </a:pPr>
                      <a:r>
                        <a:rPr lang="en-GB" sz="1200" b="1" u="sng" dirty="0"/>
                        <a:t>Total</a:t>
                      </a:r>
                      <a:r>
                        <a:rPr lang="en-GB" sz="1200" b="1" u="sng" baseline="0" dirty="0"/>
                        <a:t> Assets less Total Liabilities</a:t>
                      </a:r>
                      <a:endParaRPr lang="en-GB" sz="1200" b="1" u="sng" dirty="0"/>
                    </a:p>
                  </a:txBody>
                  <a:tcPr marL="68580" marR="68580" marT="34290" marB="34290"/>
                </a:tc>
                <a:tc>
                  <a:txBody>
                    <a:bodyPr/>
                    <a:lstStyle/>
                    <a:p>
                      <a:pPr algn="r">
                        <a:lnSpc>
                          <a:spcPts val="1200"/>
                        </a:lnSpc>
                      </a:pPr>
                      <a:r>
                        <a:rPr lang="en-GB" sz="1200" b="1" dirty="0"/>
                        <a:t>91,474</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r">
                        <a:lnSpc>
                          <a:spcPts val="1200"/>
                        </a:lnSpc>
                      </a:pPr>
                      <a:endParaRPr lang="en-GB" sz="1200" b="1" dirty="0"/>
                    </a:p>
                  </a:txBody>
                  <a:tcPr marL="68580" marR="68580" marT="34290" marB="34290"/>
                </a:tc>
                <a:tc>
                  <a:txBody>
                    <a:bodyPr/>
                    <a:lstStyle/>
                    <a:p>
                      <a:pPr algn="r">
                        <a:lnSpc>
                          <a:spcPts val="1200"/>
                        </a:lnSpc>
                      </a:pPr>
                      <a:r>
                        <a:rPr lang="en-GB" sz="1200" b="1" dirty="0"/>
                        <a:t>84,474</a:t>
                      </a:r>
                    </a:p>
                  </a:txBody>
                  <a:tcPr marL="68580" marR="68580" marT="34290" marB="3429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0817944"/>
                  </a:ext>
                </a:extLst>
              </a:tr>
              <a:tr h="567747">
                <a:tc>
                  <a:txBody>
                    <a:bodyPr/>
                    <a:lstStyle/>
                    <a:p>
                      <a:pPr>
                        <a:lnSpc>
                          <a:spcPts val="1200"/>
                        </a:lnSpc>
                      </a:pPr>
                      <a:r>
                        <a:rPr lang="en-GB" sz="1200" dirty="0"/>
                        <a:t>Share Capital</a:t>
                      </a:r>
                    </a:p>
                    <a:p>
                      <a:pPr>
                        <a:lnSpc>
                          <a:spcPts val="1200"/>
                        </a:lnSpc>
                      </a:pPr>
                      <a:endParaRPr lang="en-GB" sz="1200" baseline="0" dirty="0"/>
                    </a:p>
                    <a:p>
                      <a:pPr>
                        <a:lnSpc>
                          <a:spcPts val="1200"/>
                        </a:lnSpc>
                      </a:pPr>
                      <a:r>
                        <a:rPr lang="en-GB" sz="1200" baseline="0" dirty="0"/>
                        <a:t>Reserves From Previous Years</a:t>
                      </a:r>
                    </a:p>
                  </a:txBody>
                  <a:tcPr marL="68580" marR="68580" marT="34290" marB="34290"/>
                </a:tc>
                <a:tc>
                  <a:txBody>
                    <a:bodyPr/>
                    <a:lstStyle/>
                    <a:p>
                      <a:pPr algn="r">
                        <a:lnSpc>
                          <a:spcPts val="1200"/>
                        </a:lnSpc>
                      </a:pPr>
                      <a:r>
                        <a:rPr lang="en-GB" sz="1200" dirty="0"/>
                        <a:t>162</a:t>
                      </a:r>
                    </a:p>
                    <a:p>
                      <a:pPr algn="r">
                        <a:lnSpc>
                          <a:spcPts val="1200"/>
                        </a:lnSpc>
                      </a:pPr>
                      <a:endParaRPr lang="en-GB" sz="1200" dirty="0"/>
                    </a:p>
                    <a:p>
                      <a:pPr algn="r">
                        <a:lnSpc>
                          <a:spcPts val="1200"/>
                        </a:lnSpc>
                      </a:pPr>
                      <a:r>
                        <a:rPr lang="en-GB" sz="1200" dirty="0"/>
                        <a:t>84.312</a:t>
                      </a:r>
                    </a:p>
                  </a:txBody>
                  <a:tcPr marL="68580" marR="68580" marT="34290" marB="34290"/>
                </a:tc>
                <a:tc>
                  <a:txBody>
                    <a:bodyPr/>
                    <a:lstStyle/>
                    <a:p>
                      <a:pPr algn="r">
                        <a:lnSpc>
                          <a:spcPts val="1200"/>
                        </a:lnSpc>
                      </a:pPr>
                      <a:endParaRPr lang="en-GB" sz="1200" dirty="0"/>
                    </a:p>
                  </a:txBody>
                  <a:tcPr marL="68580" marR="68580" marT="34290" marB="34290"/>
                </a:tc>
                <a:tc>
                  <a:txBody>
                    <a:bodyPr/>
                    <a:lstStyle/>
                    <a:p>
                      <a:pPr algn="r">
                        <a:lnSpc>
                          <a:spcPts val="1200"/>
                        </a:lnSpc>
                      </a:pPr>
                      <a:r>
                        <a:rPr lang="en-GB" sz="1200" dirty="0"/>
                        <a:t>162</a:t>
                      </a:r>
                    </a:p>
                    <a:p>
                      <a:pPr algn="r">
                        <a:lnSpc>
                          <a:spcPts val="1200"/>
                        </a:lnSpc>
                      </a:pPr>
                      <a:endParaRPr lang="en-GB" sz="1200" dirty="0"/>
                    </a:p>
                    <a:p>
                      <a:pPr algn="r">
                        <a:lnSpc>
                          <a:spcPts val="1200"/>
                        </a:lnSpc>
                      </a:pPr>
                      <a:r>
                        <a:rPr lang="en-GB" sz="1200" dirty="0"/>
                        <a:t>68,767</a:t>
                      </a:r>
                    </a:p>
                  </a:txBody>
                  <a:tcPr marL="68580" marR="68580" marT="34290" marB="34290"/>
                </a:tc>
                <a:extLst>
                  <a:ext uri="{0D108BD9-81ED-4DB2-BD59-A6C34878D82A}">
                    <a16:rowId xmlns:a16="http://schemas.microsoft.com/office/drawing/2014/main" val="2186065987"/>
                  </a:ext>
                </a:extLst>
              </a:tr>
              <a:tr h="256354">
                <a:tc>
                  <a:txBody>
                    <a:bodyPr/>
                    <a:lstStyle/>
                    <a:p>
                      <a:pPr>
                        <a:lnSpc>
                          <a:spcPts val="1200"/>
                        </a:lnSpc>
                      </a:pPr>
                      <a:r>
                        <a:rPr lang="en-GB" sz="1200" b="0" dirty="0"/>
                        <a:t>Profit &amp; Loss for the Year</a:t>
                      </a:r>
                    </a:p>
                  </a:txBody>
                  <a:tcPr marL="68580" marR="68580" marT="34290" marB="34290"/>
                </a:tc>
                <a:tc>
                  <a:txBody>
                    <a:bodyPr/>
                    <a:lstStyle/>
                    <a:p>
                      <a:pPr algn="r">
                        <a:lnSpc>
                          <a:spcPts val="1200"/>
                        </a:lnSpc>
                      </a:pPr>
                      <a:r>
                        <a:rPr lang="en-GB" sz="1200" b="0" dirty="0"/>
                        <a:t>7,000</a:t>
                      </a:r>
                    </a:p>
                  </a:txBody>
                  <a:tcPr marL="68580" marR="68580" marT="34290" marB="34290">
                    <a:lnB w="12700" cap="flat" cmpd="sng" algn="ctr">
                      <a:solidFill>
                        <a:schemeClr val="tx1"/>
                      </a:solidFill>
                      <a:prstDash val="solid"/>
                      <a:round/>
                      <a:headEnd type="none" w="med" len="med"/>
                      <a:tailEnd type="none" w="med" len="med"/>
                    </a:lnB>
                  </a:tcPr>
                </a:tc>
                <a:tc>
                  <a:txBody>
                    <a:bodyPr/>
                    <a:lstStyle/>
                    <a:p>
                      <a:pPr algn="r">
                        <a:lnSpc>
                          <a:spcPts val="1200"/>
                        </a:lnSpc>
                      </a:pPr>
                      <a:endParaRPr lang="en-GB" sz="1200" b="1" dirty="0"/>
                    </a:p>
                  </a:txBody>
                  <a:tcPr marL="68580" marR="68580" marT="34290" marB="34290"/>
                </a:tc>
                <a:tc>
                  <a:txBody>
                    <a:bodyPr/>
                    <a:lstStyle/>
                    <a:p>
                      <a:pPr algn="r">
                        <a:lnSpc>
                          <a:spcPts val="1200"/>
                        </a:lnSpc>
                      </a:pPr>
                      <a:r>
                        <a:rPr lang="en-GB" sz="1200" b="0" dirty="0"/>
                        <a:t>15,545</a:t>
                      </a:r>
                    </a:p>
                  </a:txBody>
                  <a:tcPr marL="68580" marR="68580" marT="34290" marB="3429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395163"/>
                  </a:ext>
                </a:extLst>
              </a:tr>
              <a:tr h="256354">
                <a:tc>
                  <a:txBody>
                    <a:bodyPr/>
                    <a:lstStyle/>
                    <a:p>
                      <a:pPr>
                        <a:lnSpc>
                          <a:spcPts val="1200"/>
                        </a:lnSpc>
                      </a:pPr>
                      <a:r>
                        <a:rPr lang="en-GB" sz="1200" b="1" dirty="0"/>
                        <a:t>Total Capital &amp; Reserves</a:t>
                      </a:r>
                    </a:p>
                  </a:txBody>
                  <a:tcPr marL="68580" marR="68580" marT="34290" marB="34290"/>
                </a:tc>
                <a:tc>
                  <a:txBody>
                    <a:bodyPr/>
                    <a:lstStyle/>
                    <a:p>
                      <a:pPr algn="r">
                        <a:lnSpc>
                          <a:spcPts val="1200"/>
                        </a:lnSpc>
                      </a:pPr>
                      <a:r>
                        <a:rPr lang="en-GB" sz="1200" b="1" dirty="0"/>
                        <a:t>91,474</a:t>
                      </a:r>
                    </a:p>
                  </a:txBody>
                  <a:tcPr marL="68580" marR="68580" marT="34290" marB="34290">
                    <a:lnT w="12700" cap="flat" cmpd="sng" algn="ctr">
                      <a:solidFill>
                        <a:schemeClr val="tx1"/>
                      </a:solidFill>
                      <a:prstDash val="solid"/>
                      <a:round/>
                      <a:headEnd type="none" w="med" len="med"/>
                      <a:tailEnd type="none" w="med" len="med"/>
                    </a:lnT>
                  </a:tcPr>
                </a:tc>
                <a:tc>
                  <a:txBody>
                    <a:bodyPr/>
                    <a:lstStyle/>
                    <a:p>
                      <a:pPr algn="r">
                        <a:lnSpc>
                          <a:spcPts val="1200"/>
                        </a:lnSpc>
                      </a:pPr>
                      <a:endParaRPr lang="en-GB" sz="1200" b="1" dirty="0"/>
                    </a:p>
                  </a:txBody>
                  <a:tcPr marL="68580" marR="68580" marT="34290" marB="34290"/>
                </a:tc>
                <a:tc>
                  <a:txBody>
                    <a:bodyPr/>
                    <a:lstStyle/>
                    <a:p>
                      <a:pPr algn="r">
                        <a:lnSpc>
                          <a:spcPts val="1200"/>
                        </a:lnSpc>
                      </a:pPr>
                      <a:r>
                        <a:rPr lang="en-GB" sz="1200" b="1" dirty="0"/>
                        <a:t>84,474</a:t>
                      </a:r>
                    </a:p>
                  </a:txBody>
                  <a:tcPr marL="68580" marR="68580" marT="34290" marB="3429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22226637"/>
                  </a:ext>
                </a:extLst>
              </a:tr>
            </a:tbl>
          </a:graphicData>
        </a:graphic>
      </p:graphicFrame>
    </p:spTree>
    <p:extLst>
      <p:ext uri="{BB962C8B-B14F-4D97-AF65-F5344CB8AC3E}">
        <p14:creationId xmlns:p14="http://schemas.microsoft.com/office/powerpoint/2010/main" val="2015247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95288" y="841375"/>
            <a:ext cx="8229600" cy="1143000"/>
          </a:xfrm>
        </p:spPr>
        <p:txBody>
          <a:bodyPr/>
          <a:lstStyle/>
          <a:p>
            <a:r>
              <a:rPr lang="en-GB" altLang="en-US" sz="3200" b="1" dirty="0">
                <a:solidFill>
                  <a:srgbClr val="C00000"/>
                </a:solidFill>
                <a:latin typeface="+mn-lt"/>
              </a:rPr>
              <a:t>Account Audits &amp; Subs</a:t>
            </a:r>
          </a:p>
        </p:txBody>
      </p:sp>
      <p:sp>
        <p:nvSpPr>
          <p:cNvPr id="2" name="Content Placeholder 1"/>
          <p:cNvSpPr>
            <a:spLocks noGrp="1"/>
          </p:cNvSpPr>
          <p:nvPr>
            <p:ph idx="1"/>
          </p:nvPr>
        </p:nvSpPr>
        <p:spPr>
          <a:xfrm>
            <a:off x="477838" y="2244725"/>
            <a:ext cx="8229600" cy="3921125"/>
          </a:xfrm>
        </p:spPr>
        <p:txBody>
          <a:bodyPr/>
          <a:lstStyle/>
          <a:p>
            <a:pPr>
              <a:defRPr/>
            </a:pPr>
            <a:r>
              <a:rPr lang="en-GB" sz="2400" dirty="0"/>
              <a:t>To have an Accountants Report completed as permitted under Rule 50 and inspected by the Secretary and Management Committee to meet the requirements of the Co-operative and Community Benefit Societies Act 2014 </a:t>
            </a:r>
            <a:r>
              <a:rPr lang="en-GB" sz="2400" i="1" dirty="0"/>
              <a:t>(formerly Industrial and Provident Societies Act 1965)</a:t>
            </a:r>
          </a:p>
          <a:p>
            <a:pPr marL="0" indent="0">
              <a:lnSpc>
                <a:spcPts val="1200"/>
              </a:lnSpc>
              <a:spcBef>
                <a:spcPts val="0"/>
              </a:spcBef>
              <a:buNone/>
              <a:defRPr/>
            </a:pPr>
            <a:endParaRPr lang="en-GB" sz="2400" dirty="0"/>
          </a:p>
          <a:p>
            <a:pPr>
              <a:defRPr/>
            </a:pPr>
            <a:endParaRPr lang="en-GB" sz="2400" dirty="0"/>
          </a:p>
          <a:p>
            <a:pPr>
              <a:defRPr/>
            </a:pPr>
            <a:endParaRPr lang="en-GB" sz="2400" dirty="0"/>
          </a:p>
          <a:p>
            <a:pPr>
              <a:defRPr/>
            </a:pPr>
            <a:r>
              <a:rPr lang="en-GB" sz="2400" dirty="0"/>
              <a:t>Annual subscriptions to remain at ‘nil’ for 2026</a:t>
            </a:r>
          </a:p>
          <a:p>
            <a:pPr marL="0" indent="0">
              <a:buFont typeface="Arial" charset="0"/>
              <a:buNone/>
              <a:defRPr/>
            </a:pPr>
            <a:endParaRPr lang="en-GB" dirty="0"/>
          </a:p>
          <a:p>
            <a:pPr>
              <a:defRPr/>
            </a:pPr>
            <a:endParaRPr lang="en-GB" dirty="0"/>
          </a:p>
        </p:txBody>
      </p:sp>
      <p:sp>
        <p:nvSpPr>
          <p:cNvPr id="4" name="Title 1">
            <a:extLst>
              <a:ext uri="{FF2B5EF4-FFF2-40B4-BE49-F238E27FC236}">
                <a16:creationId xmlns:a16="http://schemas.microsoft.com/office/drawing/2014/main" id="{0D32861A-67EB-4090-BE40-BAA55B63ED74}"/>
              </a:ext>
            </a:extLst>
          </p:cNvPr>
          <p:cNvSpPr txBox="1">
            <a:spLocks/>
          </p:cNvSpPr>
          <p:nvPr/>
        </p:nvSpPr>
        <p:spPr>
          <a:xfrm>
            <a:off x="824655" y="4205287"/>
            <a:ext cx="7535965" cy="630027"/>
          </a:xfrm>
          <a:prstGeom prst="rect">
            <a:avLst/>
          </a:prstGeom>
          <a:noFill/>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GB" altLang="en-US" sz="2200" b="1" dirty="0">
                <a:solidFill>
                  <a:schemeClr val="accent3">
                    <a:lumMod val="50000"/>
                  </a:schemeClr>
                </a:solidFill>
                <a:latin typeface="+mn-lt"/>
              </a:rPr>
              <a:t>Statement Only as there was a unanimous vote to retaining the existing method</a:t>
            </a:r>
            <a:r>
              <a:rPr lang="en-GB" altLang="en-US" sz="2000" b="1" dirty="0">
                <a:solidFill>
                  <a:schemeClr val="accent3">
                    <a:lumMod val="50000"/>
                  </a:schemeClr>
                </a:solidFill>
                <a:latin typeface="+mn-lt"/>
              </a:rPr>
              <a:t>	</a:t>
            </a:r>
            <a:r>
              <a:rPr lang="en-GB" altLang="en-US" sz="1600" b="1" dirty="0">
                <a:solidFill>
                  <a:schemeClr val="accent3">
                    <a:lumMod val="50000"/>
                  </a:schemeClr>
                </a:solidFill>
                <a:latin typeface="+mn-lt"/>
              </a:rPr>
              <a:t>	</a:t>
            </a:r>
            <a:endParaRPr lang="en-US" altLang="en-US" sz="1600" dirty="0">
              <a:solidFill>
                <a:schemeClr val="accent3">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D1A110F-EBEE-A1A8-BF57-97BCAF3AE4FA}"/>
              </a:ext>
            </a:extLst>
          </p:cNvPr>
          <p:cNvPicPr>
            <a:picLocks noGrp="1" noChangeAspect="1"/>
          </p:cNvPicPr>
          <p:nvPr>
            <p:ph idx="1"/>
          </p:nvPr>
        </p:nvPicPr>
        <p:blipFill>
          <a:blip r:embed="rId2"/>
          <a:stretch>
            <a:fillRect/>
          </a:stretch>
        </p:blipFill>
        <p:spPr>
          <a:xfrm>
            <a:off x="412810" y="1444506"/>
            <a:ext cx="8229600" cy="2139695"/>
          </a:xfrm>
          <a:prstGeom prst="rect">
            <a:avLst/>
          </a:prstGeom>
        </p:spPr>
      </p:pic>
      <p:pic>
        <p:nvPicPr>
          <p:cNvPr id="5" name="Picture 4">
            <a:extLst>
              <a:ext uri="{FF2B5EF4-FFF2-40B4-BE49-F238E27FC236}">
                <a16:creationId xmlns:a16="http://schemas.microsoft.com/office/drawing/2014/main" id="{5E7E2CF3-888F-D5AC-5E02-A968F1507EE0}"/>
              </a:ext>
            </a:extLst>
          </p:cNvPr>
          <p:cNvPicPr>
            <a:picLocks noChangeAspect="1"/>
          </p:cNvPicPr>
          <p:nvPr/>
        </p:nvPicPr>
        <p:blipFill>
          <a:blip r:embed="rId3"/>
          <a:stretch>
            <a:fillRect/>
          </a:stretch>
        </p:blipFill>
        <p:spPr>
          <a:xfrm>
            <a:off x="3139316" y="3182090"/>
            <a:ext cx="2865368" cy="493819"/>
          </a:xfrm>
          <a:prstGeom prst="rect">
            <a:avLst/>
          </a:prstGeom>
        </p:spPr>
      </p:pic>
    </p:spTree>
    <p:extLst>
      <p:ext uri="{BB962C8B-B14F-4D97-AF65-F5344CB8AC3E}">
        <p14:creationId xmlns:p14="http://schemas.microsoft.com/office/powerpoint/2010/main" val="23909477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3905</TotalTime>
  <Words>806</Words>
  <Application>Microsoft Office PowerPoint</Application>
  <PresentationFormat>On-screen Show (4:3)</PresentationFormat>
  <Paragraphs>146</Paragraphs>
  <Slides>11</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2026 Annual General Meeting via Zoom  (covering the Year ending 31st December 2025)</vt:lpstr>
      <vt:lpstr>2026 Annual General Meeting (covering the Year ending 31st December 2025) </vt:lpstr>
      <vt:lpstr>BUSINESS UPDATE but first …    As Acting Chair, a big thanks to the Management Committee, the staff and the  volunteers that keep the shop operational  A huge thanks to our Customers for their support and loyalty   Under the Rules of Association, the Management Committee have to be volunteers and some of the tasks are very time-consuming. Some of us have been involved in the Shop for years and we really need new people to volunteer for the Management Team and the Shop  The future of the shop is secure provided we as a community keep supporting it. </vt:lpstr>
      <vt:lpstr>BUSINESS UPDATE  (some of which is this year)</vt:lpstr>
      <vt:lpstr>PowerPoint Presentation</vt:lpstr>
      <vt:lpstr>BUSINESS UPDATE (continued) </vt:lpstr>
      <vt:lpstr>ELECTION OF MANAGEMENT COMMITTEE </vt:lpstr>
      <vt:lpstr>PowerPoint Presentation</vt:lpstr>
      <vt:lpstr>PowerPoint Presentation</vt:lpstr>
      <vt:lpstr>Account Audits &amp; Subs</vt:lpstr>
      <vt:lpstr>PowerPoint Presentation</vt:lpstr>
    </vt:vector>
  </TitlesOfParts>
  <Manager>Dave Sheppard</Manager>
  <Company>Ashton Keynes Village Shop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AGM 2019 Slide Presentation</dc:title>
  <dc:subject>AGM 2019</dc:subject>
  <dc:creator>Dave Sheppard</dc:creator>
  <cp:lastModifiedBy>Dave Sheppard</cp:lastModifiedBy>
  <cp:revision>282</cp:revision>
  <cp:lastPrinted>2022-04-27T10:50:47Z</cp:lastPrinted>
  <dcterms:created xsi:type="dcterms:W3CDTF">2010-12-10T12:41:05Z</dcterms:created>
  <dcterms:modified xsi:type="dcterms:W3CDTF">2026-05-09T16:27:13Z</dcterms:modified>
</cp:coreProperties>
</file>